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58" r:id="rId3"/>
    <p:sldId id="314" r:id="rId4"/>
    <p:sldId id="361" r:id="rId5"/>
    <p:sldId id="335" r:id="rId6"/>
    <p:sldId id="257" r:id="rId7"/>
    <p:sldId id="352" r:id="rId8"/>
    <p:sldId id="362" r:id="rId9"/>
    <p:sldId id="351" r:id="rId10"/>
    <p:sldId id="304" r:id="rId11"/>
    <p:sldId id="287" r:id="rId12"/>
    <p:sldId id="289" r:id="rId13"/>
    <p:sldId id="357" r:id="rId14"/>
    <p:sldId id="318" r:id="rId15"/>
    <p:sldId id="290" r:id="rId16"/>
    <p:sldId id="317" r:id="rId17"/>
    <p:sldId id="285" r:id="rId18"/>
    <p:sldId id="348" r:id="rId19"/>
    <p:sldId id="350" r:id="rId20"/>
    <p:sldId id="353" r:id="rId21"/>
    <p:sldId id="360" r:id="rId22"/>
    <p:sldId id="346" r:id="rId23"/>
    <p:sldId id="354" r:id="rId24"/>
    <p:sldId id="359" r:id="rId25"/>
    <p:sldId id="345" r:id="rId26"/>
    <p:sldId id="268" r:id="rId27"/>
    <p:sldId id="298" r:id="rId28"/>
  </p:sldIdLst>
  <p:sldSz cx="9144000" cy="5143500" type="screen16x9"/>
  <p:notesSz cx="7315200" cy="9601200"/>
  <p:embeddedFontLst>
    <p:embeddedFont>
      <p:font typeface="Gabriola" pitchFamily="82" charset="0"/>
      <p:regular r:id="rId30"/>
    </p:embeddedFont>
    <p:embeddedFont>
      <p:font typeface="Roboto Condensed Light" pitchFamily="2" charset="0"/>
      <p:regular r:id="rId31"/>
      <p:italic r:id="rId32"/>
    </p:embeddedFont>
    <p:embeddedFont>
      <p:font typeface="Segoe UI Black" charset="0"/>
      <p:bold r:id="rId33"/>
      <p:boldItalic r:id="rId34"/>
    </p:embeddedFont>
    <p:embeddedFont>
      <p:font typeface="Roboto Condensed" pitchFamily="2" charset="0"/>
      <p:regular r:id="rId35"/>
      <p:bold r:id="rId36"/>
      <p:italic r:id="rId37"/>
      <p:boldItalic r:id="rId38"/>
    </p:embeddedFont>
    <p:embeddedFont>
      <p:font typeface="Swis721 BdCnOul BT"/>
      <p:regular r:id="rId39"/>
    </p:embeddedFont>
    <p:embeddedFont>
      <p:font typeface="Vrinda" pitchFamily="2" charset="0"/>
      <p:regular r:id="rId40"/>
      <p:bold r:id="rId41"/>
    </p:embeddedFont>
    <p:embeddedFont>
      <p:font typeface="Cambria" pitchFamily="18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Arvo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6900D9A-2DF2-4878-815D-115BFC6EDF92}">
  <a:tblStyle styleId="{26900D9A-2DF2-4878-815D-115BFC6EDF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1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85C9F-FCD6-4993-9528-4311BF84B060}" type="doc">
      <dgm:prSet loTypeId="urn:microsoft.com/office/officeart/2005/8/layout/chart3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1508C4-962A-456C-9EFB-7744E7A6850E}">
      <dgm:prSet phldrT="[Text]" custT="1"/>
      <dgm:spPr/>
      <dgm:t>
        <a:bodyPr/>
        <a:lstStyle/>
        <a:p>
          <a:r>
            <a:rPr lang="en-US" sz="1300" dirty="0"/>
            <a:t>MEP Design</a:t>
          </a:r>
        </a:p>
      </dgm:t>
    </dgm:pt>
    <dgm:pt modelId="{2228883B-4DCC-4D74-AFD0-B6D0AFC41D97}" type="parTrans" cxnId="{9D92BF6C-C70E-4372-9CE8-102B09C068E5}">
      <dgm:prSet/>
      <dgm:spPr/>
      <dgm:t>
        <a:bodyPr/>
        <a:lstStyle/>
        <a:p>
          <a:endParaRPr lang="en-US"/>
        </a:p>
      </dgm:t>
    </dgm:pt>
    <dgm:pt modelId="{0DD5DE82-B95D-4528-A702-A258F5E2C4C0}" type="sibTrans" cxnId="{9D92BF6C-C70E-4372-9CE8-102B09C068E5}">
      <dgm:prSet/>
      <dgm:spPr/>
      <dgm:t>
        <a:bodyPr/>
        <a:lstStyle/>
        <a:p>
          <a:endParaRPr lang="en-US" dirty="0"/>
        </a:p>
      </dgm:t>
    </dgm:pt>
    <dgm:pt modelId="{4C3596B6-A043-409C-9328-FC493FC15A86}">
      <dgm:prSet phldrT="[Text]"/>
      <dgm:spPr/>
      <dgm:t>
        <a:bodyPr/>
        <a:lstStyle/>
        <a:p>
          <a:r>
            <a:rPr lang="en-US" dirty="0"/>
            <a:t>Contracts Management</a:t>
          </a:r>
        </a:p>
      </dgm:t>
    </dgm:pt>
    <dgm:pt modelId="{76B9F558-56AA-42D6-8AEA-A8C0E17F0A65}" type="parTrans" cxnId="{A744C18F-FCCD-4AF6-AE6E-11F5757F6D13}">
      <dgm:prSet/>
      <dgm:spPr/>
      <dgm:t>
        <a:bodyPr/>
        <a:lstStyle/>
        <a:p>
          <a:endParaRPr lang="en-US"/>
        </a:p>
      </dgm:t>
    </dgm:pt>
    <dgm:pt modelId="{8A2B7973-5C98-459F-AD33-8DFD03BC66B3}" type="sibTrans" cxnId="{A744C18F-FCCD-4AF6-AE6E-11F5757F6D13}">
      <dgm:prSet/>
      <dgm:spPr/>
      <dgm:t>
        <a:bodyPr/>
        <a:lstStyle/>
        <a:p>
          <a:endParaRPr lang="en-US"/>
        </a:p>
      </dgm:t>
    </dgm:pt>
    <dgm:pt modelId="{6C75DB53-45C6-4E05-980B-A1C7F31E4D04}">
      <dgm:prSet phldrT="[Text]"/>
      <dgm:spPr/>
      <dgm:t>
        <a:bodyPr/>
        <a:lstStyle/>
        <a:p>
          <a:r>
            <a:rPr lang="en-US" dirty="0"/>
            <a:t>Quality &amp; Safety Audit</a:t>
          </a:r>
        </a:p>
      </dgm:t>
    </dgm:pt>
    <dgm:pt modelId="{C0070E8D-7D0C-4CB6-820D-292E2784646B}" type="parTrans" cxnId="{1190D9DA-EB5A-4303-8D19-AD47FB43EEF1}">
      <dgm:prSet/>
      <dgm:spPr/>
      <dgm:t>
        <a:bodyPr/>
        <a:lstStyle/>
        <a:p>
          <a:endParaRPr lang="en-US"/>
        </a:p>
      </dgm:t>
    </dgm:pt>
    <dgm:pt modelId="{C193DEA3-12F8-4C6D-A67D-B4C197CF60A8}" type="sibTrans" cxnId="{1190D9DA-EB5A-4303-8D19-AD47FB43EEF1}">
      <dgm:prSet/>
      <dgm:spPr/>
      <dgm:t>
        <a:bodyPr/>
        <a:lstStyle/>
        <a:p>
          <a:endParaRPr lang="en-US"/>
        </a:p>
      </dgm:t>
    </dgm:pt>
    <dgm:pt modelId="{13090B4D-5C47-43B6-8639-0CD40D3D3A95}">
      <dgm:prSet phldrT="[Text]"/>
      <dgm:spPr/>
      <dgm:t>
        <a:bodyPr/>
        <a:lstStyle/>
        <a:p>
          <a:r>
            <a:rPr lang="en-US" dirty="0"/>
            <a:t>Quantity Surveying</a:t>
          </a:r>
        </a:p>
      </dgm:t>
    </dgm:pt>
    <dgm:pt modelId="{5EE0A941-D35F-4EA5-B007-9C28EE4F74A3}" type="parTrans" cxnId="{0D25FA70-D555-44A8-B541-80E394080D95}">
      <dgm:prSet/>
      <dgm:spPr/>
      <dgm:t>
        <a:bodyPr/>
        <a:lstStyle/>
        <a:p>
          <a:endParaRPr lang="en-US"/>
        </a:p>
      </dgm:t>
    </dgm:pt>
    <dgm:pt modelId="{8E0AECF8-2B2E-477B-8D8B-CACAAF5AD58C}" type="sibTrans" cxnId="{0D25FA70-D555-44A8-B541-80E394080D95}">
      <dgm:prSet/>
      <dgm:spPr/>
      <dgm:t>
        <a:bodyPr/>
        <a:lstStyle/>
        <a:p>
          <a:endParaRPr lang="en-US"/>
        </a:p>
      </dgm:t>
    </dgm:pt>
    <dgm:pt modelId="{D3726394-8C81-4D1B-B874-0CDE328037CD}">
      <dgm:prSet phldrT="[Text]"/>
      <dgm:spPr/>
      <dgm:t>
        <a:bodyPr/>
        <a:lstStyle/>
        <a:p>
          <a:r>
            <a:rPr lang="en-US" dirty="0"/>
            <a:t>Cost Management</a:t>
          </a:r>
        </a:p>
      </dgm:t>
    </dgm:pt>
    <dgm:pt modelId="{B07EB3D7-EB3A-4338-BCF4-C9A3285AD227}" type="parTrans" cxnId="{B1C00637-FA72-41E7-8D07-56B2589281F0}">
      <dgm:prSet/>
      <dgm:spPr/>
      <dgm:t>
        <a:bodyPr/>
        <a:lstStyle/>
        <a:p>
          <a:endParaRPr lang="en-US"/>
        </a:p>
      </dgm:t>
    </dgm:pt>
    <dgm:pt modelId="{1723FD9F-9AAE-4468-85A1-497141F3C149}" type="sibTrans" cxnId="{B1C00637-FA72-41E7-8D07-56B2589281F0}">
      <dgm:prSet/>
      <dgm:spPr/>
      <dgm:t>
        <a:bodyPr/>
        <a:lstStyle/>
        <a:p>
          <a:endParaRPr lang="en-US"/>
        </a:p>
      </dgm:t>
    </dgm:pt>
    <dgm:pt modelId="{DFACAC2A-F2E6-4126-88B2-49A51AB9F766}">
      <dgm:prSet phldrT="[Text]"/>
      <dgm:spPr/>
      <dgm:t>
        <a:bodyPr/>
        <a:lstStyle/>
        <a:p>
          <a:r>
            <a:rPr lang="en-US"/>
            <a:t>Technical </a:t>
          </a:r>
          <a:r>
            <a:rPr lang="en-US" dirty="0"/>
            <a:t>&amp; Financial Bill Audit</a:t>
          </a:r>
        </a:p>
      </dgm:t>
    </dgm:pt>
    <dgm:pt modelId="{D5F2C2D7-6B68-4888-8755-21487DE05EC2}" type="parTrans" cxnId="{D34E6890-367D-4D5F-99AD-48BACC1860F4}">
      <dgm:prSet/>
      <dgm:spPr/>
      <dgm:t>
        <a:bodyPr/>
        <a:lstStyle/>
        <a:p>
          <a:endParaRPr lang="en-US"/>
        </a:p>
      </dgm:t>
    </dgm:pt>
    <dgm:pt modelId="{51FB22B7-4441-4470-8BD4-53DD9C777620}" type="sibTrans" cxnId="{D34E6890-367D-4D5F-99AD-48BACC1860F4}">
      <dgm:prSet/>
      <dgm:spPr/>
      <dgm:t>
        <a:bodyPr/>
        <a:lstStyle/>
        <a:p>
          <a:endParaRPr lang="en-US"/>
        </a:p>
      </dgm:t>
    </dgm:pt>
    <dgm:pt modelId="{7245FE88-5A21-4BE4-B8CC-9FC54C7FA182}">
      <dgm:prSet phldrT="[Text]"/>
      <dgm:spPr/>
      <dgm:t>
        <a:bodyPr/>
        <a:lstStyle/>
        <a:p>
          <a:endParaRPr lang="en-IN"/>
        </a:p>
      </dgm:t>
    </dgm:pt>
    <dgm:pt modelId="{A785A72A-719C-4532-9B78-1ACF8EC66C29}" type="parTrans" cxnId="{FC41DF53-2A6D-4400-AD99-734CC81EAAD8}">
      <dgm:prSet/>
      <dgm:spPr/>
      <dgm:t>
        <a:bodyPr/>
        <a:lstStyle/>
        <a:p>
          <a:endParaRPr lang="en-IN"/>
        </a:p>
      </dgm:t>
    </dgm:pt>
    <dgm:pt modelId="{BDACA57D-17DA-4F38-8E4D-F4C4C9D57DE9}" type="sibTrans" cxnId="{FC41DF53-2A6D-4400-AD99-734CC81EAAD8}">
      <dgm:prSet/>
      <dgm:spPr/>
      <dgm:t>
        <a:bodyPr/>
        <a:lstStyle/>
        <a:p>
          <a:endParaRPr lang="en-IN"/>
        </a:p>
      </dgm:t>
    </dgm:pt>
    <dgm:pt modelId="{383F6646-91B6-435C-A685-C47570DDE559}">
      <dgm:prSet phldrT="[Text]"/>
      <dgm:spPr/>
      <dgm:t>
        <a:bodyPr/>
        <a:lstStyle/>
        <a:p>
          <a:r>
            <a:rPr lang="en-US" dirty="0"/>
            <a:t>Project Management</a:t>
          </a:r>
        </a:p>
      </dgm:t>
    </dgm:pt>
    <dgm:pt modelId="{D112BD20-C813-43F6-8F09-1790C21CE337}" type="parTrans" cxnId="{704618B9-4EFF-4091-90BF-928D24475E00}">
      <dgm:prSet/>
      <dgm:spPr/>
      <dgm:t>
        <a:bodyPr/>
        <a:lstStyle/>
        <a:p>
          <a:endParaRPr lang="en-IN"/>
        </a:p>
      </dgm:t>
    </dgm:pt>
    <dgm:pt modelId="{0DBA0560-539A-4D5A-9816-BD33A442B317}" type="sibTrans" cxnId="{704618B9-4EFF-4091-90BF-928D24475E00}">
      <dgm:prSet/>
      <dgm:spPr/>
      <dgm:t>
        <a:bodyPr/>
        <a:lstStyle/>
        <a:p>
          <a:endParaRPr lang="en-IN"/>
        </a:p>
      </dgm:t>
    </dgm:pt>
    <dgm:pt modelId="{7A5A29AA-4219-485C-8A86-0B8E1C0A3A92}" type="pres">
      <dgm:prSet presAssocID="{0FA85C9F-FCD6-4993-9528-4311BF84B0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276908-CCDD-4C8F-822D-36F318760EE4}" type="pres">
      <dgm:prSet presAssocID="{0FA85C9F-FCD6-4993-9528-4311BF84B060}" presName="wedge1" presStyleLbl="node1" presStyleIdx="0" presStyleCnt="7" custLinFactNeighborX="-1413" custLinFactNeighborY="6914"/>
      <dgm:spPr/>
      <dgm:t>
        <a:bodyPr/>
        <a:lstStyle/>
        <a:p>
          <a:endParaRPr lang="en-US"/>
        </a:p>
      </dgm:t>
    </dgm:pt>
    <dgm:pt modelId="{4B892111-5047-4FBC-9C23-BDC41E9F5FE4}" type="pres">
      <dgm:prSet presAssocID="{0FA85C9F-FCD6-4993-9528-4311BF84B060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2A857-BBF7-473E-BC89-14D7865140A9}" type="pres">
      <dgm:prSet presAssocID="{0FA85C9F-FCD6-4993-9528-4311BF84B060}" presName="wedge2" presStyleLbl="node1" presStyleIdx="1" presStyleCnt="7"/>
      <dgm:spPr/>
      <dgm:t>
        <a:bodyPr/>
        <a:lstStyle/>
        <a:p>
          <a:endParaRPr lang="en-US"/>
        </a:p>
      </dgm:t>
    </dgm:pt>
    <dgm:pt modelId="{53FFF845-C50F-487C-85CD-9A527D614B26}" type="pres">
      <dgm:prSet presAssocID="{0FA85C9F-FCD6-4993-9528-4311BF84B060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534FA-2F86-465D-86BE-9D34EA26BFC2}" type="pres">
      <dgm:prSet presAssocID="{0FA85C9F-FCD6-4993-9528-4311BF84B060}" presName="wedge3" presStyleLbl="node1" presStyleIdx="2" presStyleCnt="7"/>
      <dgm:spPr/>
      <dgm:t>
        <a:bodyPr/>
        <a:lstStyle/>
        <a:p>
          <a:endParaRPr lang="en-US"/>
        </a:p>
      </dgm:t>
    </dgm:pt>
    <dgm:pt modelId="{85A08D25-D8CF-4964-9854-781C1E145221}" type="pres">
      <dgm:prSet presAssocID="{0FA85C9F-FCD6-4993-9528-4311BF84B060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3080A-D873-4F79-A8B7-66A99C6BE91F}" type="pres">
      <dgm:prSet presAssocID="{0FA85C9F-FCD6-4993-9528-4311BF84B060}" presName="wedge4" presStyleLbl="node1" presStyleIdx="3" presStyleCnt="7"/>
      <dgm:spPr/>
      <dgm:t>
        <a:bodyPr/>
        <a:lstStyle/>
        <a:p>
          <a:endParaRPr lang="en-US"/>
        </a:p>
      </dgm:t>
    </dgm:pt>
    <dgm:pt modelId="{48B66F99-BD49-46F0-B352-7A2FEBC3921B}" type="pres">
      <dgm:prSet presAssocID="{0FA85C9F-FCD6-4993-9528-4311BF84B060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D57C2-8832-4A70-8111-57372B290A60}" type="pres">
      <dgm:prSet presAssocID="{0FA85C9F-FCD6-4993-9528-4311BF84B060}" presName="wedge5" presStyleLbl="node1" presStyleIdx="4" presStyleCnt="7"/>
      <dgm:spPr/>
      <dgm:t>
        <a:bodyPr/>
        <a:lstStyle/>
        <a:p>
          <a:endParaRPr lang="en-US"/>
        </a:p>
      </dgm:t>
    </dgm:pt>
    <dgm:pt modelId="{46B9FAED-D572-4406-8211-A31B3ED7C929}" type="pres">
      <dgm:prSet presAssocID="{0FA85C9F-FCD6-4993-9528-4311BF84B060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18893-B290-4DF1-96E8-B76697198F95}" type="pres">
      <dgm:prSet presAssocID="{0FA85C9F-FCD6-4993-9528-4311BF84B060}" presName="wedge6" presStyleLbl="node1" presStyleIdx="5" presStyleCnt="7"/>
      <dgm:spPr/>
      <dgm:t>
        <a:bodyPr/>
        <a:lstStyle/>
        <a:p>
          <a:endParaRPr lang="en-US"/>
        </a:p>
      </dgm:t>
    </dgm:pt>
    <dgm:pt modelId="{D4B2EC39-E48E-4F9B-88AB-81D49CE5F3DB}" type="pres">
      <dgm:prSet presAssocID="{0FA85C9F-FCD6-4993-9528-4311BF84B060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556DE-E3A8-4161-AD38-5A0393705492}" type="pres">
      <dgm:prSet presAssocID="{0FA85C9F-FCD6-4993-9528-4311BF84B060}" presName="wedge7" presStyleLbl="node1" presStyleIdx="6" presStyleCnt="7"/>
      <dgm:spPr/>
      <dgm:t>
        <a:bodyPr/>
        <a:lstStyle/>
        <a:p>
          <a:endParaRPr lang="en-US"/>
        </a:p>
      </dgm:t>
    </dgm:pt>
    <dgm:pt modelId="{A0F75CB0-FDAC-4753-A8E5-5307168AA04E}" type="pres">
      <dgm:prSet presAssocID="{0FA85C9F-FCD6-4993-9528-4311BF84B060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25FA70-D555-44A8-B541-80E394080D95}" srcId="{0FA85C9F-FCD6-4993-9528-4311BF84B060}" destId="{13090B4D-5C47-43B6-8639-0CD40D3D3A95}" srcOrd="1" destOrd="0" parTransId="{5EE0A941-D35F-4EA5-B007-9C28EE4F74A3}" sibTransId="{8E0AECF8-2B2E-477B-8D8B-CACAAF5AD58C}"/>
    <dgm:cxn modelId="{8A4CA49C-2DB5-4E8A-9BBC-B654E4CF627D}" type="presOf" srcId="{AB1508C4-962A-456C-9EFB-7744E7A6850E}" destId="{46B9FAED-D572-4406-8211-A31B3ED7C929}" srcOrd="1" destOrd="0" presId="urn:microsoft.com/office/officeart/2005/8/layout/chart3"/>
    <dgm:cxn modelId="{1190D9DA-EB5A-4303-8D19-AD47FB43EEF1}" srcId="{0FA85C9F-FCD6-4993-9528-4311BF84B060}" destId="{6C75DB53-45C6-4E05-980B-A1C7F31E4D04}" srcOrd="3" destOrd="0" parTransId="{C0070E8D-7D0C-4CB6-820D-292E2784646B}" sibTransId="{C193DEA3-12F8-4C6D-A67D-B4C197CF60A8}"/>
    <dgm:cxn modelId="{3D0CF014-317E-4594-B5EA-4578CCCE9E22}" type="presOf" srcId="{AB1508C4-962A-456C-9EFB-7744E7A6850E}" destId="{36FD57C2-8832-4A70-8111-57372B290A60}" srcOrd="0" destOrd="0" presId="urn:microsoft.com/office/officeart/2005/8/layout/chart3"/>
    <dgm:cxn modelId="{D909F5EB-8CCF-46A6-9D2A-82A5CC20D64C}" type="presOf" srcId="{4C3596B6-A043-409C-9328-FC493FC15A86}" destId="{11218893-B290-4DF1-96E8-B76697198F95}" srcOrd="0" destOrd="0" presId="urn:microsoft.com/office/officeart/2005/8/layout/chart3"/>
    <dgm:cxn modelId="{BA454FCC-07FC-431F-8D66-A0B23E76D00A}" type="presOf" srcId="{383F6646-91B6-435C-A685-C47570DDE559}" destId="{D5276908-CCDD-4C8F-822D-36F318760EE4}" srcOrd="0" destOrd="0" presId="urn:microsoft.com/office/officeart/2005/8/layout/chart3"/>
    <dgm:cxn modelId="{B1C00637-FA72-41E7-8D07-56B2589281F0}" srcId="{0FA85C9F-FCD6-4993-9528-4311BF84B060}" destId="{D3726394-8C81-4D1B-B874-0CDE328037CD}" srcOrd="6" destOrd="0" parTransId="{B07EB3D7-EB3A-4338-BCF4-C9A3285AD227}" sibTransId="{1723FD9F-9AAE-4468-85A1-497141F3C149}"/>
    <dgm:cxn modelId="{4648854C-273D-4578-A91E-65F931CB5A77}" type="presOf" srcId="{0FA85C9F-FCD6-4993-9528-4311BF84B060}" destId="{7A5A29AA-4219-485C-8A86-0B8E1C0A3A92}" srcOrd="0" destOrd="0" presId="urn:microsoft.com/office/officeart/2005/8/layout/chart3"/>
    <dgm:cxn modelId="{77E80DC6-E606-488D-9B90-5607374DF511}" type="presOf" srcId="{13090B4D-5C47-43B6-8639-0CD40D3D3A95}" destId="{53FFF845-C50F-487C-85CD-9A527D614B26}" srcOrd="1" destOrd="0" presId="urn:microsoft.com/office/officeart/2005/8/layout/chart3"/>
    <dgm:cxn modelId="{FC41DF53-2A6D-4400-AD99-734CC81EAAD8}" srcId="{0FA85C9F-FCD6-4993-9528-4311BF84B060}" destId="{7245FE88-5A21-4BE4-B8CC-9FC54C7FA182}" srcOrd="7" destOrd="0" parTransId="{A785A72A-719C-4532-9B78-1ACF8EC66C29}" sibTransId="{BDACA57D-17DA-4F38-8E4D-F4C4C9D57DE9}"/>
    <dgm:cxn modelId="{FE4FE63A-A333-4F92-9235-599739A64CCD}" type="presOf" srcId="{D3726394-8C81-4D1B-B874-0CDE328037CD}" destId="{A0F75CB0-FDAC-4753-A8E5-5307168AA04E}" srcOrd="1" destOrd="0" presId="urn:microsoft.com/office/officeart/2005/8/layout/chart3"/>
    <dgm:cxn modelId="{4B417E75-2D4B-4FD7-935B-26D2BC6F1B6E}" type="presOf" srcId="{DFACAC2A-F2E6-4126-88B2-49A51AB9F766}" destId="{8AC534FA-2F86-465D-86BE-9D34EA26BFC2}" srcOrd="0" destOrd="0" presId="urn:microsoft.com/office/officeart/2005/8/layout/chart3"/>
    <dgm:cxn modelId="{D34E6890-367D-4D5F-99AD-48BACC1860F4}" srcId="{0FA85C9F-FCD6-4993-9528-4311BF84B060}" destId="{DFACAC2A-F2E6-4126-88B2-49A51AB9F766}" srcOrd="2" destOrd="0" parTransId="{D5F2C2D7-6B68-4888-8755-21487DE05EC2}" sibTransId="{51FB22B7-4441-4470-8BD4-53DD9C777620}"/>
    <dgm:cxn modelId="{EFEC745F-7577-40A5-9439-A270A672F63D}" type="presOf" srcId="{DFACAC2A-F2E6-4126-88B2-49A51AB9F766}" destId="{85A08D25-D8CF-4964-9854-781C1E145221}" srcOrd="1" destOrd="0" presId="urn:microsoft.com/office/officeart/2005/8/layout/chart3"/>
    <dgm:cxn modelId="{D1A8513A-C0B3-42DC-8085-E6C5EAEEDF84}" type="presOf" srcId="{6C75DB53-45C6-4E05-980B-A1C7F31E4D04}" destId="{48B66F99-BD49-46F0-B352-7A2FEBC3921B}" srcOrd="1" destOrd="0" presId="urn:microsoft.com/office/officeart/2005/8/layout/chart3"/>
    <dgm:cxn modelId="{B7511F29-9D7F-45EF-8A00-B06DC6A11D57}" type="presOf" srcId="{13090B4D-5C47-43B6-8639-0CD40D3D3A95}" destId="{8832A857-BBF7-473E-BC89-14D7865140A9}" srcOrd="0" destOrd="0" presId="urn:microsoft.com/office/officeart/2005/8/layout/chart3"/>
    <dgm:cxn modelId="{E007066B-282F-4376-AD9A-E53199C41F3F}" type="presOf" srcId="{D3726394-8C81-4D1B-B874-0CDE328037CD}" destId="{E9B556DE-E3A8-4161-AD38-5A0393705492}" srcOrd="0" destOrd="0" presId="urn:microsoft.com/office/officeart/2005/8/layout/chart3"/>
    <dgm:cxn modelId="{48311F8B-77BF-4CA6-B0ED-F6F7FF486D05}" type="presOf" srcId="{6C75DB53-45C6-4E05-980B-A1C7F31E4D04}" destId="{8773080A-D873-4F79-A8B7-66A99C6BE91F}" srcOrd="0" destOrd="0" presId="urn:microsoft.com/office/officeart/2005/8/layout/chart3"/>
    <dgm:cxn modelId="{9D92BF6C-C70E-4372-9CE8-102B09C068E5}" srcId="{0FA85C9F-FCD6-4993-9528-4311BF84B060}" destId="{AB1508C4-962A-456C-9EFB-7744E7A6850E}" srcOrd="4" destOrd="0" parTransId="{2228883B-4DCC-4D74-AFD0-B6D0AFC41D97}" sibTransId="{0DD5DE82-B95D-4528-A702-A258F5E2C4C0}"/>
    <dgm:cxn modelId="{A744C18F-FCCD-4AF6-AE6E-11F5757F6D13}" srcId="{0FA85C9F-FCD6-4993-9528-4311BF84B060}" destId="{4C3596B6-A043-409C-9328-FC493FC15A86}" srcOrd="5" destOrd="0" parTransId="{76B9F558-56AA-42D6-8AEA-A8C0E17F0A65}" sibTransId="{8A2B7973-5C98-459F-AD33-8DFD03BC66B3}"/>
    <dgm:cxn modelId="{341C2038-F97F-404D-961A-209ACA7C9E04}" type="presOf" srcId="{4C3596B6-A043-409C-9328-FC493FC15A86}" destId="{D4B2EC39-E48E-4F9B-88AB-81D49CE5F3DB}" srcOrd="1" destOrd="0" presId="urn:microsoft.com/office/officeart/2005/8/layout/chart3"/>
    <dgm:cxn modelId="{704618B9-4EFF-4091-90BF-928D24475E00}" srcId="{0FA85C9F-FCD6-4993-9528-4311BF84B060}" destId="{383F6646-91B6-435C-A685-C47570DDE559}" srcOrd="0" destOrd="0" parTransId="{D112BD20-C813-43F6-8F09-1790C21CE337}" sibTransId="{0DBA0560-539A-4D5A-9816-BD33A442B317}"/>
    <dgm:cxn modelId="{07C30E06-6B49-4A6D-A348-D2420C371E53}" type="presOf" srcId="{383F6646-91B6-435C-A685-C47570DDE559}" destId="{4B892111-5047-4FBC-9C23-BDC41E9F5FE4}" srcOrd="1" destOrd="0" presId="urn:microsoft.com/office/officeart/2005/8/layout/chart3"/>
    <dgm:cxn modelId="{9059F553-2669-4D8D-A2BB-2A174F1CCD26}" type="presParOf" srcId="{7A5A29AA-4219-485C-8A86-0B8E1C0A3A92}" destId="{D5276908-CCDD-4C8F-822D-36F318760EE4}" srcOrd="0" destOrd="0" presId="urn:microsoft.com/office/officeart/2005/8/layout/chart3"/>
    <dgm:cxn modelId="{42021BD6-1980-467F-84AC-727317177BC4}" type="presParOf" srcId="{7A5A29AA-4219-485C-8A86-0B8E1C0A3A92}" destId="{4B892111-5047-4FBC-9C23-BDC41E9F5FE4}" srcOrd="1" destOrd="0" presId="urn:microsoft.com/office/officeart/2005/8/layout/chart3"/>
    <dgm:cxn modelId="{3333B022-CE41-4F37-A064-EED7B6605132}" type="presParOf" srcId="{7A5A29AA-4219-485C-8A86-0B8E1C0A3A92}" destId="{8832A857-BBF7-473E-BC89-14D7865140A9}" srcOrd="2" destOrd="0" presId="urn:microsoft.com/office/officeart/2005/8/layout/chart3"/>
    <dgm:cxn modelId="{BF855F1F-3C31-4BE0-83F6-53A33DA93FF8}" type="presParOf" srcId="{7A5A29AA-4219-485C-8A86-0B8E1C0A3A92}" destId="{53FFF845-C50F-487C-85CD-9A527D614B26}" srcOrd="3" destOrd="0" presId="urn:microsoft.com/office/officeart/2005/8/layout/chart3"/>
    <dgm:cxn modelId="{1833D7AE-BDA7-4BD3-BAC3-FE70DD0CF25C}" type="presParOf" srcId="{7A5A29AA-4219-485C-8A86-0B8E1C0A3A92}" destId="{8AC534FA-2F86-465D-86BE-9D34EA26BFC2}" srcOrd="4" destOrd="0" presId="urn:microsoft.com/office/officeart/2005/8/layout/chart3"/>
    <dgm:cxn modelId="{39ED4467-55A3-45DB-9FE6-A44745301772}" type="presParOf" srcId="{7A5A29AA-4219-485C-8A86-0B8E1C0A3A92}" destId="{85A08D25-D8CF-4964-9854-781C1E145221}" srcOrd="5" destOrd="0" presId="urn:microsoft.com/office/officeart/2005/8/layout/chart3"/>
    <dgm:cxn modelId="{B8B25A38-6431-45C2-96D9-5578E7234B6C}" type="presParOf" srcId="{7A5A29AA-4219-485C-8A86-0B8E1C0A3A92}" destId="{8773080A-D873-4F79-A8B7-66A99C6BE91F}" srcOrd="6" destOrd="0" presId="urn:microsoft.com/office/officeart/2005/8/layout/chart3"/>
    <dgm:cxn modelId="{45E4828E-DAA4-4C03-903D-64CBB5F51F25}" type="presParOf" srcId="{7A5A29AA-4219-485C-8A86-0B8E1C0A3A92}" destId="{48B66F99-BD49-46F0-B352-7A2FEBC3921B}" srcOrd="7" destOrd="0" presId="urn:microsoft.com/office/officeart/2005/8/layout/chart3"/>
    <dgm:cxn modelId="{D804056D-4815-4BB2-A0B2-F883B184B138}" type="presParOf" srcId="{7A5A29AA-4219-485C-8A86-0B8E1C0A3A92}" destId="{36FD57C2-8832-4A70-8111-57372B290A60}" srcOrd="8" destOrd="0" presId="urn:microsoft.com/office/officeart/2005/8/layout/chart3"/>
    <dgm:cxn modelId="{C277EF38-4413-47BF-81FD-85D5A81C81CE}" type="presParOf" srcId="{7A5A29AA-4219-485C-8A86-0B8E1C0A3A92}" destId="{46B9FAED-D572-4406-8211-A31B3ED7C929}" srcOrd="9" destOrd="0" presId="urn:microsoft.com/office/officeart/2005/8/layout/chart3"/>
    <dgm:cxn modelId="{67AC2D94-9ED4-4C2F-9650-6818A2D591AB}" type="presParOf" srcId="{7A5A29AA-4219-485C-8A86-0B8E1C0A3A92}" destId="{11218893-B290-4DF1-96E8-B76697198F95}" srcOrd="10" destOrd="0" presId="urn:microsoft.com/office/officeart/2005/8/layout/chart3"/>
    <dgm:cxn modelId="{2FB844C3-44BF-4155-B597-BC92D06A9EA7}" type="presParOf" srcId="{7A5A29AA-4219-485C-8A86-0B8E1C0A3A92}" destId="{D4B2EC39-E48E-4F9B-88AB-81D49CE5F3DB}" srcOrd="11" destOrd="0" presId="urn:microsoft.com/office/officeart/2005/8/layout/chart3"/>
    <dgm:cxn modelId="{0546BDEB-FAD7-403E-B572-A8F265A0840C}" type="presParOf" srcId="{7A5A29AA-4219-485C-8A86-0B8E1C0A3A92}" destId="{E9B556DE-E3A8-4161-AD38-5A0393705492}" srcOrd="12" destOrd="0" presId="urn:microsoft.com/office/officeart/2005/8/layout/chart3"/>
    <dgm:cxn modelId="{78F82CD1-A472-40EB-965A-103848A8498A}" type="presParOf" srcId="{7A5A29AA-4219-485C-8A86-0B8E1C0A3A92}" destId="{A0F75CB0-FDAC-4753-A8E5-5307168AA04E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76908-CCDD-4C8F-822D-36F318760EE4}">
      <dsp:nvSpPr>
        <dsp:cNvPr id="0" name=""/>
        <dsp:cNvSpPr/>
      </dsp:nvSpPr>
      <dsp:spPr>
        <a:xfrm>
          <a:off x="1371604" y="533415"/>
          <a:ext cx="3876783" cy="3876783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Project Management</a:t>
          </a:r>
        </a:p>
      </dsp:txBody>
      <dsp:txXfrm>
        <a:off x="3348302" y="902633"/>
        <a:ext cx="1061500" cy="669206"/>
      </dsp:txXfrm>
    </dsp:sp>
    <dsp:sp modelId="{8832A857-BBF7-473E-BC89-14D7865140A9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Quantity Surveying</a:t>
          </a:r>
        </a:p>
      </dsp:txBody>
      <dsp:txXfrm>
        <a:off x="3979983" y="1857625"/>
        <a:ext cx="1126113" cy="715358"/>
      </dsp:txXfrm>
    </dsp:sp>
    <dsp:sp modelId="{8AC534FA-2F86-465D-86BE-9D34EA26BFC2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Technical </a:t>
          </a:r>
          <a:r>
            <a:rPr lang="en-US" sz="1300" kern="1200" dirty="0"/>
            <a:t>&amp; Financial Bill Audit</a:t>
          </a:r>
        </a:p>
      </dsp:txBody>
      <dsp:txXfrm>
        <a:off x="3818451" y="2780668"/>
        <a:ext cx="1015347" cy="738434"/>
      </dsp:txXfrm>
    </dsp:sp>
    <dsp:sp modelId="{8773080A-D873-4F79-A8B7-66A99C6BE91F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Quality &amp; Safety Audit</a:t>
          </a:r>
        </a:p>
      </dsp:txBody>
      <dsp:txXfrm>
        <a:off x="2745412" y="3519103"/>
        <a:ext cx="1038424" cy="738434"/>
      </dsp:txXfrm>
    </dsp:sp>
    <dsp:sp modelId="{36FD57C2-8832-4A70-8111-57372B290A60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MEP Design</a:t>
          </a:r>
        </a:p>
      </dsp:txBody>
      <dsp:txXfrm>
        <a:off x="1695450" y="2780668"/>
        <a:ext cx="1015347" cy="738434"/>
      </dsp:txXfrm>
    </dsp:sp>
    <dsp:sp modelId="{11218893-B290-4DF1-96E8-B76697198F95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Contracts Management</a:t>
          </a:r>
        </a:p>
      </dsp:txBody>
      <dsp:txXfrm>
        <a:off x="1423152" y="1857625"/>
        <a:ext cx="1126113" cy="715358"/>
      </dsp:txXfrm>
    </dsp:sp>
    <dsp:sp modelId="{E9B556DE-E3A8-4161-AD38-5A0393705492}">
      <dsp:nvSpPr>
        <dsp:cNvPr id="0" name=""/>
        <dsp:cNvSpPr/>
      </dsp:nvSpPr>
      <dsp:spPr>
        <a:xfrm>
          <a:off x="1326233" y="473059"/>
          <a:ext cx="3876783" cy="3876783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Cost Management</a:t>
          </a:r>
        </a:p>
      </dsp:txBody>
      <dsp:txXfrm>
        <a:off x="2166203" y="842277"/>
        <a:ext cx="1061500" cy="669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06579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816676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03742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10806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23863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61429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49498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99311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8510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91192_08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9786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6862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87694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0803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hyperlink" Target="mailto:Info.consave.md@gmail.com" TargetMode="Externa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5255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Gabriola" pitchFamily="82" charset="0"/>
                <a:cs typeface="Times New Roman" pitchFamily="18" charset="0"/>
              </a:rPr>
              <a:t>Consave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Gabriola" pitchFamily="82" charset="0"/>
                <a:cs typeface="Times New Roman" pitchFamily="18" charset="0"/>
              </a:rPr>
              <a:t> Consultants Pvt. Ltd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9075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Gabriola" pitchFamily="82" charset="0"/>
                <a:cs typeface="Times New Roman" pitchFamily="18" charset="0"/>
              </a:rPr>
              <a:t>Creating Excellence</a:t>
            </a:r>
          </a:p>
          <a:p>
            <a:pPr algn="ctr"/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Gabriola" pitchFamily="82" charset="0"/>
                <a:cs typeface="Times New Roman" pitchFamily="18" charset="0"/>
              </a:rPr>
              <a:t> in </a:t>
            </a:r>
          </a:p>
          <a:p>
            <a:pPr algn="ctr"/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latin typeface="Gabriola" pitchFamily="82" charset="0"/>
                <a:cs typeface="Times New Roman" pitchFamily="18" charset="0"/>
              </a:rPr>
              <a:t>Cost and Construction Management Industry </a:t>
            </a:r>
            <a:endParaRPr lang="en-US" sz="2200" dirty="0">
              <a:solidFill>
                <a:schemeClr val="bg1">
                  <a:lumMod val="9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500" dirty="0">
                <a:latin typeface="Gabriola" pitchFamily="82" charset="0"/>
              </a:rPr>
              <a:t>Project Management</a:t>
            </a: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738074" y="1331250"/>
            <a:ext cx="7948726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Judicious planning of time &amp; resources.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Review the project schedule by means of different software tools </a:t>
            </a:r>
            <a:r>
              <a:rPr lang="en-US" altLang="en-US" sz="2000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i.e</a:t>
            </a: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  Primavera / MS Project.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Strict Implementation of SOPs customized for the project.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Enhance quality control to reduce potential for defects and poor workmanship.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Provide realistic and reliable budgets.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Optimize and accelerate the design and construction schedule.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Protect the Owner from unnecessary liability.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6" descr="C:\Users\lenovo\Desktop\New folder\ayushi images\quantity survey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00800" y="3105150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14;p13">
            <a:extLst>
              <a:ext uri="{FF2B5EF4-FFF2-40B4-BE49-F238E27FC236}">
                <a16:creationId xmlns:a16="http://schemas.microsoft.com/office/drawing/2014/main" xmlns="" id="{6BCAA7FF-B605-4748-AE2A-43C78620B448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dirty="0">
                <a:latin typeface="Gabriola" pitchFamily="82" charset="0"/>
              </a:rPr>
              <a:t>Contract/Tender Management</a:t>
            </a:r>
            <a:endParaRPr lang="en" sz="2500" dirty="0">
              <a:latin typeface="Gabriola" pitchFamily="82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331250"/>
            <a:ext cx="6132600" cy="3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Preparing/Vetting of  BOQ, Technical Specs, List of makes, General &amp; Special Conditions of Contracts.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Ensuring the correct Pre Qualification of  Vendors.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Preparing/Floating Tender to correct prequalifies vendors.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Preparing Technical &amp; Commercial Bid Comparative.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Managing Transparent Negotiation Meeting with vendors.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Ensuring all Legal, NGT, </a:t>
            </a:r>
            <a:r>
              <a:rPr lang="en-US" sz="2000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Labour</a:t>
            </a: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 Laws, Government Compliances.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Preparation of Contract Document. 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AutoShape 2" descr="Image result for quantity surveyin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Image result for Procurement Managemen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00800" y="2138434"/>
            <a:ext cx="2743200" cy="23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214;p13">
            <a:extLst>
              <a:ext uri="{FF2B5EF4-FFF2-40B4-BE49-F238E27FC236}">
                <a16:creationId xmlns:a16="http://schemas.microsoft.com/office/drawing/2014/main" xmlns="" id="{289DBDA5-D082-4594-B1D2-C5354B57EDB0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dirty="0">
                <a:latin typeface="Gabriola" pitchFamily="82" charset="0"/>
              </a:rPr>
              <a:t>Technical &amp; Financial Bill Audit</a:t>
            </a:r>
            <a:endParaRPr lang="en" sz="2500" dirty="0">
              <a:latin typeface="Gabriola" pitchFamily="82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2550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correctness of claimed quantities. 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the execution of items as per item description.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the correctness of the payment made to the Contractors.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the correctness of commercial terms &amp; conditions.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Explore the hidden saving.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Find computation error in the documents.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AutoShape 2" descr="Image result for quantity surveyin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2" descr="http://cerasis.com/wp-content/uploads/2013/08/freight-audit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819511"/>
            <a:ext cx="2362200" cy="1657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14;p13">
            <a:extLst>
              <a:ext uri="{FF2B5EF4-FFF2-40B4-BE49-F238E27FC236}">
                <a16:creationId xmlns:a16="http://schemas.microsoft.com/office/drawing/2014/main" xmlns="" id="{E5C3CCD4-95D6-44FF-902A-2C98CE35124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14;p13">
            <a:extLst>
              <a:ext uri="{FF2B5EF4-FFF2-40B4-BE49-F238E27FC236}">
                <a16:creationId xmlns:a16="http://schemas.microsoft.com/office/drawing/2014/main" xmlns="" id="{6BCAA7FF-B605-4748-AE2A-43C78620B448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7" name="Google Shape;236;p16">
            <a:extLst>
              <a:ext uri="{FF2B5EF4-FFF2-40B4-BE49-F238E27FC236}">
                <a16:creationId xmlns:a16="http://schemas.microsoft.com/office/drawing/2014/main" xmlns="" id="{DD9E8661-E146-07FA-27C8-7E74203185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500" dirty="0">
                <a:latin typeface="Gabriola" pitchFamily="82" charset="0"/>
              </a:rPr>
              <a:t>Quantity Surveying</a:t>
            </a:r>
          </a:p>
        </p:txBody>
      </p:sp>
      <p:sp>
        <p:nvSpPr>
          <p:cNvPr id="8" name="Google Shape;237;p16">
            <a:extLst>
              <a:ext uri="{FF2B5EF4-FFF2-40B4-BE49-F238E27FC236}">
                <a16:creationId xmlns:a16="http://schemas.microsoft.com/office/drawing/2014/main" xmlns="" id="{E239815F-75A1-040A-FEC0-77C1FCCCAC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Give a good budget at the start of the job and so long as there are no major changes during the project that should be the final cost.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Help in preventing overspending.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To give current cost at all stages of the project.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Advising on the cost changes.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Dealing with contractors’ valuations and claims.</a:t>
            </a:r>
          </a:p>
        </p:txBody>
      </p:sp>
      <p:pic>
        <p:nvPicPr>
          <p:cNvPr id="9" name="Picture 8" descr="QS1.jpg">
            <a:extLst>
              <a:ext uri="{FF2B5EF4-FFF2-40B4-BE49-F238E27FC236}">
                <a16:creationId xmlns:a16="http://schemas.microsoft.com/office/drawing/2014/main" xmlns="" id="{0CFF8F57-AB3A-5443-0F27-F1324EE9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2343150"/>
            <a:ext cx="30289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50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dirty="0">
                <a:latin typeface="Gabriola" pitchFamily="82" charset="0"/>
              </a:rPr>
              <a:t>Cost Management</a:t>
            </a:r>
            <a:endParaRPr lang="en" sz="2500" dirty="0">
              <a:latin typeface="Gabriola" pitchFamily="82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649200" y="1331250"/>
            <a:ext cx="6132600" cy="3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To ensure project is completed within budget.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IN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Reduces the costs expended by a client while strengthening their strategic position.  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Strategic procurement advice helps in making effective procurement decisions.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No overspending hence increase revenue and profit.</a:t>
            </a:r>
            <a:endParaRPr lang="en-US" sz="2000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Identify any potential risk associated with the project and make a realistic financial provisions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AutoShape 2" descr="Image result for quantity surveyin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Placeholder 15">
            <a:extLst>
              <a:ext uri="{FF2B5EF4-FFF2-40B4-BE49-F238E27FC236}">
                <a16:creationId xmlns:a16="http://schemas.microsoft.com/office/drawing/2014/main" xmlns="" id="{40612177-5C8F-4AFA-8A2F-E435FC315A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2800350"/>
            <a:ext cx="2743200" cy="1676400"/>
          </a:xfrm>
          <a:prstGeom prst="round2DiagRect">
            <a:avLst/>
          </a:prstGeom>
        </p:spPr>
      </p:pic>
      <p:sp>
        <p:nvSpPr>
          <p:cNvPr id="14" name="Google Shape;214;p13">
            <a:extLst>
              <a:ext uri="{FF2B5EF4-FFF2-40B4-BE49-F238E27FC236}">
                <a16:creationId xmlns:a16="http://schemas.microsoft.com/office/drawing/2014/main" xmlns="" id="{BEA42BB2-F658-4D5D-B6E4-1DF1FA7C765F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dirty="0">
                <a:latin typeface="Gabriola" pitchFamily="82" charset="0"/>
              </a:rPr>
              <a:t>Quality &amp; Safety Audit</a:t>
            </a:r>
            <a:endParaRPr lang="en" sz="2500" dirty="0">
              <a:latin typeface="Gabriola" pitchFamily="82" charset="0"/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331250"/>
            <a:ext cx="6132600" cy="26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the execution of items as per item description.</a:t>
            </a:r>
            <a:endParaRPr lang="en-IN" altLang="en-US" sz="2000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IN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Ensure the implementation of quality assurance plan.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IN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Verify all the Site test &amp; laboratory records.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  To ensure safety policies.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  To ensure implementation of safety assurance plan.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AutoShape 2" descr="Image result for quantity surveyin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5" descr="C:\Users\lenovo\Desktop\New folder\ayushi images\Concrete-Batching-Plant-HZS60-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705600" y="219075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214;p13">
            <a:extLst>
              <a:ext uri="{FF2B5EF4-FFF2-40B4-BE49-F238E27FC236}">
                <a16:creationId xmlns:a16="http://schemas.microsoft.com/office/drawing/2014/main" xmlns="" id="{41DFFEB1-566B-4BEC-903E-E11CE5C9D52A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500" dirty="0">
                <a:latin typeface="Gabriola" pitchFamily="82" charset="0"/>
              </a:rPr>
              <a:t>Schedule Management</a:t>
            </a: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509474" y="1331250"/>
            <a:ext cx="5738926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Providing  Critical Path for the  sequence of activities of the project.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Developing , analyzing, updating and monitoring project schedules and  reporting  procedures.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Saving on Direct &amp; Indirect cost  levied due to delay of  project.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Saving project from Mismanagement of  time and threat to the goodwill of the organization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Placeholder 15">
            <a:extLst>
              <a:ext uri="{FF2B5EF4-FFF2-40B4-BE49-F238E27FC236}">
                <a16:creationId xmlns:a16="http://schemas.microsoft.com/office/drawing/2014/main" xmlns="" id="{40612177-5C8F-4AFA-8A2F-E435FC315A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2876550"/>
            <a:ext cx="2819400" cy="1600200"/>
          </a:xfrm>
          <a:prstGeom prst="round2DiagRect">
            <a:avLst/>
          </a:prstGeom>
        </p:spPr>
      </p:pic>
      <p:sp>
        <p:nvSpPr>
          <p:cNvPr id="13" name="Google Shape;214;p13">
            <a:extLst>
              <a:ext uri="{FF2B5EF4-FFF2-40B4-BE49-F238E27FC236}">
                <a16:creationId xmlns:a16="http://schemas.microsoft.com/office/drawing/2014/main" xmlns="" id="{EA72624F-F59B-4F85-ABAC-599AE0575E58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500" dirty="0">
                <a:latin typeface="Gabriola" pitchFamily="82" charset="0"/>
              </a:rPr>
              <a:t>Value Engineering</a:t>
            </a: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331250"/>
            <a:ext cx="6132600" cy="25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Optimization of Design at concept stage.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Optimization of Structure System.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Optimization of MEP Design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Optimization of Cost in procurement of Materials.</a:t>
            </a:r>
          </a:p>
          <a:p>
            <a:pPr marL="285750" lvl="1" indent="-285750">
              <a:lnSpc>
                <a:spcPct val="150000"/>
              </a:lnSpc>
              <a:spcBef>
                <a:spcPts val="400"/>
              </a:spcBef>
              <a:buSzPct val="8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Optimization of wastage of materials.</a:t>
            </a:r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grpSp>
        <p:nvGrpSpPr>
          <p:cNvPr id="2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AutoShape 2" descr="Image result for quantity surveying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Va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04950"/>
            <a:ext cx="2743200" cy="3124200"/>
          </a:xfrm>
          <a:prstGeom prst="rect">
            <a:avLst/>
          </a:prstGeom>
        </p:spPr>
      </p:pic>
      <p:sp>
        <p:nvSpPr>
          <p:cNvPr id="14" name="Google Shape;214;p13">
            <a:extLst>
              <a:ext uri="{FF2B5EF4-FFF2-40B4-BE49-F238E27FC236}">
                <a16:creationId xmlns:a16="http://schemas.microsoft.com/office/drawing/2014/main" xmlns="" id="{4ACA7017-4C04-4BF3-848D-2C30E8473633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0" y="133350"/>
            <a:ext cx="9144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500" dirty="0">
                <a:solidFill>
                  <a:srgbClr val="FF9800"/>
                </a:solidFill>
                <a:latin typeface="Gabriola" pitchFamily="82" charset="0"/>
              </a:rPr>
              <a:t>P</a:t>
            </a:r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r</a:t>
            </a:r>
            <a:r>
              <a:rPr lang="en" sz="2500" dirty="0">
                <a:solidFill>
                  <a:srgbClr val="FF9800"/>
                </a:solidFill>
                <a:latin typeface="Gabriola" pitchFamily="82" charset="0"/>
              </a:rPr>
              <a:t>ojects In Hand  - PMC</a:t>
            </a:r>
            <a:endParaRPr sz="2500" dirty="0">
              <a:solidFill>
                <a:srgbClr val="FF9800"/>
              </a:solidFill>
              <a:latin typeface="Gabriola" pitchFamily="82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46082" name="AutoShape 2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AutoShape 8" descr="Image result for Hotel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AutoShape 6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AutoShape 8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4;p13">
            <a:extLst>
              <a:ext uri="{FF2B5EF4-FFF2-40B4-BE49-F238E27FC236}">
                <a16:creationId xmlns:a16="http://schemas.microsoft.com/office/drawing/2014/main" xmlns="" id="{AFD88BF2-A48E-4FC4-B823-9D6FD8DF1DD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3D18E9F3-5AD2-5251-CC9B-D6802866D875}"/>
              </a:ext>
            </a:extLst>
          </p:cNvPr>
          <p:cNvSpPr/>
          <p:nvPr/>
        </p:nvSpPr>
        <p:spPr>
          <a:xfrm>
            <a:off x="381000" y="3019705"/>
            <a:ext cx="2590800" cy="10760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Nagpal Farm House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Sultanpur New Delhi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15000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Approx .</a:t>
            </a:r>
            <a:r>
              <a:rPr lang="en-US" altLang="en-US" sz="1600" kern="1200" dirty="0">
                <a:latin typeface="Gabriola" pitchFamily="82" charset="0"/>
                <a:cs typeface="Times New Roman" pitchFamily="18" charset="0"/>
              </a:rPr>
              <a:t>15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Cr.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52DD6D2-43B3-2CD9-2478-0964066D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25908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4">
            <a:extLst>
              <a:ext uri="{FF2B5EF4-FFF2-40B4-BE49-F238E27FC236}">
                <a16:creationId xmlns:a16="http://schemas.microsoft.com/office/drawing/2014/main" xmlns="" id="{49649B40-3B90-5ABE-A5E2-181C3CE5FC4D}"/>
              </a:ext>
            </a:extLst>
          </p:cNvPr>
          <p:cNvSpPr/>
          <p:nvPr/>
        </p:nvSpPr>
        <p:spPr>
          <a:xfrm>
            <a:off x="3460954" y="3019708"/>
            <a:ext cx="2514600" cy="1066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Marigold Residence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Rampur U.P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13000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Approx. 13 Cr.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442526-6E18-6899-32B0-39065C22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954" y="1114706"/>
            <a:ext cx="2514598" cy="1904999"/>
          </a:xfrm>
          <a:prstGeom prst="rect">
            <a:avLst/>
          </a:prstGeom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74AC2488-737F-4C97-32B5-557F38A971F8}"/>
              </a:ext>
            </a:extLst>
          </p:cNvPr>
          <p:cNvSpPr/>
          <p:nvPr/>
        </p:nvSpPr>
        <p:spPr>
          <a:xfrm>
            <a:off x="6454877" y="3028951"/>
            <a:ext cx="2514600" cy="1066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Justice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Vibhu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Bakhru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Defense Colony New Delhi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12000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Approx. 8 Cr.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1026" name="Picture 2" descr="Flats / Apartments in Kailash Colony | 63+ Flats / Apartments for Sale in Kailash  Colony, Greater Kailash, New Delhi">
            <a:extLst>
              <a:ext uri="{FF2B5EF4-FFF2-40B4-BE49-F238E27FC236}">
                <a16:creationId xmlns:a16="http://schemas.microsoft.com/office/drawing/2014/main" xmlns="" id="{03CDF556-E0F1-A4CD-1233-C644A3C0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754" y="1123950"/>
            <a:ext cx="2536723" cy="18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4171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0" y="514350"/>
            <a:ext cx="91440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500" dirty="0">
                <a:solidFill>
                  <a:srgbClr val="FF9800"/>
                </a:solidFill>
                <a:latin typeface="Gabriola" pitchFamily="82" charset="0"/>
              </a:rPr>
              <a:t>P</a:t>
            </a:r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r</a:t>
            </a:r>
            <a:r>
              <a:rPr lang="en" sz="2500" dirty="0">
                <a:solidFill>
                  <a:srgbClr val="FF9800"/>
                </a:solidFill>
                <a:latin typeface="Gabriola" pitchFamily="82" charset="0"/>
              </a:rPr>
              <a:t>ojects In Hand  - PMC</a:t>
            </a:r>
            <a:endParaRPr sz="2500" dirty="0">
              <a:solidFill>
                <a:srgbClr val="FF9800"/>
              </a:solidFill>
              <a:latin typeface="Gabriola" pitchFamily="82" charset="0"/>
            </a:endParaRP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46082" name="AutoShape 2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AutoShape 8" descr="Image result for Hotel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AutoShape 6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AutoShape 8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4;p13">
            <a:extLst>
              <a:ext uri="{FF2B5EF4-FFF2-40B4-BE49-F238E27FC236}">
                <a16:creationId xmlns:a16="http://schemas.microsoft.com/office/drawing/2014/main" xmlns="" id="{AFD88BF2-A48E-4FC4-B823-9D6FD8DF1DD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pic>
        <p:nvPicPr>
          <p:cNvPr id="3" name="Picture 2" descr="Independent Houses in Chhatarpur Farms, DLF Farms, New Delhi | 2+ Houses  for sale in Chhatarpur Farms, DLF Farms, New Delhi">
            <a:extLst>
              <a:ext uri="{FF2B5EF4-FFF2-40B4-BE49-F238E27FC236}">
                <a16:creationId xmlns:a16="http://schemas.microsoft.com/office/drawing/2014/main" xmlns="" id="{6C24E104-B37D-3D0C-76E7-0861C82C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77376"/>
            <a:ext cx="2666999" cy="18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DC99DA1B-BBD8-FC9B-DE1F-0E895BDCA182}"/>
              </a:ext>
            </a:extLst>
          </p:cNvPr>
          <p:cNvSpPr/>
          <p:nvPr/>
        </p:nvSpPr>
        <p:spPr>
          <a:xfrm>
            <a:off x="5638799" y="3158379"/>
            <a:ext cx="2666997" cy="120034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6 Oak Drive Farm House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Chattarpur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New Delhi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30000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Approx. 25 Cr.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2" name="Picture 4" descr="Square One Mall - Prithvi Estates">
            <a:extLst>
              <a:ext uri="{FF2B5EF4-FFF2-40B4-BE49-F238E27FC236}">
                <a16:creationId xmlns:a16="http://schemas.microsoft.com/office/drawing/2014/main" xmlns="" id="{DC340113-1753-8FC1-F8B1-76161735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7720"/>
            <a:ext cx="2514598" cy="18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F4F2B0D6-0096-809E-9F47-045AB2E434EC}"/>
              </a:ext>
            </a:extLst>
          </p:cNvPr>
          <p:cNvSpPr/>
          <p:nvPr/>
        </p:nvSpPr>
        <p:spPr>
          <a:xfrm>
            <a:off x="1066798" y="3167624"/>
            <a:ext cx="2514600" cy="116272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Square One Commercial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Saket New Delhi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1.5 Lac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Approx. 20 Cr.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88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>
            <a:spLocks noGrp="1"/>
          </p:cNvSpPr>
          <p:nvPr>
            <p:ph type="subTitle" idx="4294967295"/>
          </p:nvPr>
        </p:nvSpPr>
        <p:spPr>
          <a:xfrm>
            <a:off x="1275150" y="3230000"/>
            <a:ext cx="6593700" cy="1170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Consave</a:t>
            </a:r>
            <a:r>
              <a:rPr lang="en-US" sz="2000" b="1" dirty="0"/>
              <a:t> Consultants Pvt. Ltd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Apki</a:t>
            </a:r>
            <a:r>
              <a:rPr lang="en-US" sz="1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1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bachat</a:t>
            </a:r>
            <a:r>
              <a:rPr lang="en-US" sz="1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ka </a:t>
            </a:r>
            <a:r>
              <a:rPr lang="en-US" sz="1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vada</a:t>
            </a:r>
            <a:endParaRPr lang="en-US" sz="1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/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pic>
        <p:nvPicPr>
          <p:cNvPr id="54276" name="Picture 4" descr="Image result for Construction building 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1064605"/>
            <a:ext cx="4648200" cy="2158750"/>
          </a:xfrm>
          <a:prstGeom prst="rect">
            <a:avLst/>
          </a:prstGeom>
          <a:noFill/>
        </p:spPr>
      </p:pic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63581C3D-BF28-400F-870C-296DF5C7BF2C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solidFill>
                  <a:schemeClr val="tx1"/>
                </a:solidFill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solidFill>
                  <a:schemeClr val="tx1"/>
                </a:solidFill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0" y="514350"/>
            <a:ext cx="9144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Projects In Hand  - Cost/Bill Audit/QS Consultant</a:t>
            </a:r>
          </a:p>
        </p:txBody>
      </p:sp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46082" name="AutoShape 2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AutoShape 8" descr="Image result for Hotel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AutoShape 6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AutoShape 8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4;p13">
            <a:extLst>
              <a:ext uri="{FF2B5EF4-FFF2-40B4-BE49-F238E27FC236}">
                <a16:creationId xmlns:a16="http://schemas.microsoft.com/office/drawing/2014/main" xmlns="" id="{AFD88BF2-A48E-4FC4-B823-9D6FD8DF1DD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pic>
        <p:nvPicPr>
          <p:cNvPr id="19" name="Picture 2" descr="Image result for bhutani Project">
            <a:extLst>
              <a:ext uri="{FF2B5EF4-FFF2-40B4-BE49-F238E27FC236}">
                <a16:creationId xmlns:a16="http://schemas.microsoft.com/office/drawing/2014/main" xmlns="" id="{A961A64F-0545-9365-CCB4-38EE830A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35431"/>
            <a:ext cx="2667000" cy="1905000"/>
          </a:xfrm>
          <a:prstGeom prst="rect">
            <a:avLst/>
          </a:prstGeom>
          <a:noFill/>
        </p:spPr>
      </p:pic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A3EA7EC6-BD91-0762-0DC0-D3C798E71713}"/>
              </a:ext>
            </a:extLst>
          </p:cNvPr>
          <p:cNvSpPr/>
          <p:nvPr/>
        </p:nvSpPr>
        <p:spPr>
          <a:xfrm>
            <a:off x="315432" y="3324505"/>
            <a:ext cx="2656368" cy="10760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Bhutani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Alphathum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Sec 90 Noida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- 5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0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Lac Sqft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- 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1250 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23" name="Picture 4" descr="Jaypee Greens Moon Court in Pari Chowk, Greater Noida: Price, Brochure,  Floor Plan, Reviews">
            <a:extLst>
              <a:ext uri="{FF2B5EF4-FFF2-40B4-BE49-F238E27FC236}">
                <a16:creationId xmlns:a16="http://schemas.microsoft.com/office/drawing/2014/main" xmlns="" id="{42C2DDD6-E2AB-4252-00B0-E722C120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4532" y="1437995"/>
            <a:ext cx="2666999" cy="18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4">
            <a:extLst>
              <a:ext uri="{FF2B5EF4-FFF2-40B4-BE49-F238E27FC236}">
                <a16:creationId xmlns:a16="http://schemas.microsoft.com/office/drawing/2014/main" xmlns="" id="{0D5F8F9E-2521-D561-1D0F-94C16E9ABD6C}"/>
              </a:ext>
            </a:extLst>
          </p:cNvPr>
          <p:cNvSpPr/>
          <p:nvPr/>
        </p:nvSpPr>
        <p:spPr>
          <a:xfrm>
            <a:off x="3324531" y="3324505"/>
            <a:ext cx="2667000" cy="10760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Good Living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Bhutani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- Jaypee 58 Noida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1.5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Lac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3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40</a:t>
            </a: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2" name="Picture 2" descr="C:\Users\JAVED\Desktop\pics\Godrej-South-Estate-Okhla-Delhi.jpg">
            <a:extLst>
              <a:ext uri="{FF2B5EF4-FFF2-40B4-BE49-F238E27FC236}">
                <a16:creationId xmlns:a16="http://schemas.microsoft.com/office/drawing/2014/main" xmlns="" id="{63739309-FF42-81D1-B8DE-1E8C3F48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9681" y="1435432"/>
            <a:ext cx="2666999" cy="188907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122B37-DE2C-CF52-17AE-7B10A3ACACF6}"/>
              </a:ext>
            </a:extLst>
          </p:cNvPr>
          <p:cNvSpPr txBox="1"/>
          <p:nvPr/>
        </p:nvSpPr>
        <p:spPr>
          <a:xfrm>
            <a:off x="6319683" y="3333750"/>
            <a:ext cx="2666999" cy="1112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Project Name : -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Godrej South Estate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 Location : -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New Delhi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Area of Project : -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09 Lac </a:t>
            </a:r>
            <a:r>
              <a:rPr lang="en-US" altLang="en-US" sz="1300" kern="1200" dirty="0" err="1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Sqft</a:t>
            </a:r>
            <a:endParaRPr lang="en-US" altLang="en-US" sz="1300" kern="1200" dirty="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Gabriola" pitchFamily="82" charset="0"/>
              <a:ea typeface="+mn-ea"/>
              <a:cs typeface="Times New Roman" pitchFamily="18" charset="0"/>
            </a:endParaRP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Project Cost :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- 250 Cr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Status –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Works in Progress</a:t>
            </a:r>
            <a:endParaRPr lang="en-IN" sz="1300" kern="1200" dirty="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Gabriola" pitchFamily="82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730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48;p17">
            <a:extLst>
              <a:ext uri="{FF2B5EF4-FFF2-40B4-BE49-F238E27FC236}">
                <a16:creationId xmlns:a16="http://schemas.microsoft.com/office/drawing/2014/main" xmlns="" id="{462344B2-9AD2-4F72-A7D8-D08BDCE9FDF9}"/>
              </a:ext>
            </a:extLst>
          </p:cNvPr>
          <p:cNvSpPr txBox="1">
            <a:spLocks/>
          </p:cNvSpPr>
          <p:nvPr/>
        </p:nvSpPr>
        <p:spPr>
          <a:xfrm>
            <a:off x="0" y="51435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Projects In Hand  - Cost/Bill Audit/QS Consultant</a:t>
            </a:r>
          </a:p>
        </p:txBody>
      </p:sp>
      <p:sp>
        <p:nvSpPr>
          <p:cNvPr id="19" name="Google Shape;262;p17">
            <a:extLst>
              <a:ext uri="{FF2B5EF4-FFF2-40B4-BE49-F238E27FC236}">
                <a16:creationId xmlns:a16="http://schemas.microsoft.com/office/drawing/2014/main" xmlns="" id="{EBC77D8F-2116-4814-B841-572A7CC632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20" name="AutoShape 2" descr="Image result for Construction pics">
            <a:extLst>
              <a:ext uri="{FF2B5EF4-FFF2-40B4-BE49-F238E27FC236}">
                <a16:creationId xmlns:a16="http://schemas.microsoft.com/office/drawing/2014/main" xmlns="" id="{8EBF620C-F73B-4055-99D6-9F5C46202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Image result for Construction pics">
            <a:extLst>
              <a:ext uri="{FF2B5EF4-FFF2-40B4-BE49-F238E27FC236}">
                <a16:creationId xmlns:a16="http://schemas.microsoft.com/office/drawing/2014/main" xmlns="" id="{4439EE52-41B0-4997-9B4B-D4F6929A7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8" descr="Image result for Hotels images">
            <a:extLst>
              <a:ext uri="{FF2B5EF4-FFF2-40B4-BE49-F238E27FC236}">
                <a16:creationId xmlns:a16="http://schemas.microsoft.com/office/drawing/2014/main" xmlns="" id="{C29D074C-BEEB-4D0D-A46B-FC470EB503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Image result for Triton mall jaipur">
            <a:extLst>
              <a:ext uri="{FF2B5EF4-FFF2-40B4-BE49-F238E27FC236}">
                <a16:creationId xmlns:a16="http://schemas.microsoft.com/office/drawing/2014/main" xmlns="" id="{A55F8570-3976-4232-A76E-3641EBB50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Image result for Triton mall jaipur">
            <a:extLst>
              <a:ext uri="{FF2B5EF4-FFF2-40B4-BE49-F238E27FC236}">
                <a16:creationId xmlns:a16="http://schemas.microsoft.com/office/drawing/2014/main" xmlns="" id="{44E11125-21B3-4275-9A9E-1C09C6443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Image result for city emporium mall chandigarh">
            <a:extLst>
              <a:ext uri="{FF2B5EF4-FFF2-40B4-BE49-F238E27FC236}">
                <a16:creationId xmlns:a16="http://schemas.microsoft.com/office/drawing/2014/main" xmlns="" id="{01D5E094-24D2-432E-9065-480505DF77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6" descr="Image result for Cyber walk IT Park Gurgaon">
            <a:extLst>
              <a:ext uri="{FF2B5EF4-FFF2-40B4-BE49-F238E27FC236}">
                <a16:creationId xmlns:a16="http://schemas.microsoft.com/office/drawing/2014/main" xmlns="" id="{9A2E217A-7067-41A3-8571-1DC6B3B0D2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" descr="Image result for Urban Village Lucknow Earthcon">
            <a:extLst>
              <a:ext uri="{FF2B5EF4-FFF2-40B4-BE49-F238E27FC236}">
                <a16:creationId xmlns:a16="http://schemas.microsoft.com/office/drawing/2014/main" xmlns="" id="{96758943-92C6-47A9-AB1B-AD3C70681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4" descr="Image result for ASP Farm House Sultanpur">
            <a:extLst>
              <a:ext uri="{FF2B5EF4-FFF2-40B4-BE49-F238E27FC236}">
                <a16:creationId xmlns:a16="http://schemas.microsoft.com/office/drawing/2014/main" xmlns="" id="{9E3C8FCE-C083-4340-B141-E3DDDFC8C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8" descr="Image result for OSP Farm House Sultanpur">
            <a:extLst>
              <a:ext uri="{FF2B5EF4-FFF2-40B4-BE49-F238E27FC236}">
                <a16:creationId xmlns:a16="http://schemas.microsoft.com/office/drawing/2014/main" xmlns="" id="{AA854DFA-5FBF-4F8B-AFD0-B8037464B9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0" descr="Image result for Mayur School">
            <a:extLst>
              <a:ext uri="{FF2B5EF4-FFF2-40B4-BE49-F238E27FC236}">
                <a16:creationId xmlns:a16="http://schemas.microsoft.com/office/drawing/2014/main" xmlns="" id="{CBD006C5-381B-4E50-9583-D26DC2A3E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12" descr="Image result for Mayur School">
            <a:extLst>
              <a:ext uri="{FF2B5EF4-FFF2-40B4-BE49-F238E27FC236}">
                <a16:creationId xmlns:a16="http://schemas.microsoft.com/office/drawing/2014/main" xmlns="" id="{22AF14B8-0CAB-4C07-B358-9078E7B79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Google Shape;214;p13">
            <a:extLst>
              <a:ext uri="{FF2B5EF4-FFF2-40B4-BE49-F238E27FC236}">
                <a16:creationId xmlns:a16="http://schemas.microsoft.com/office/drawing/2014/main" xmlns="" id="{15FDC65C-6370-4A13-A718-6442072BECF4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5795D7-AEDE-525D-674F-E27A2A17814C}"/>
              </a:ext>
            </a:extLst>
          </p:cNvPr>
          <p:cNvSpPr txBox="1"/>
          <p:nvPr/>
        </p:nvSpPr>
        <p:spPr>
          <a:xfrm>
            <a:off x="182614" y="3089950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HCL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Vidyagyan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Sikandrabad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, U.P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Area of Project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Approx 10 Lac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50 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2DA135-733B-09C7-8F65-B0834C47B7E8}"/>
              </a:ext>
            </a:extLst>
          </p:cNvPr>
          <p:cNvSpPr txBox="1"/>
          <p:nvPr/>
        </p:nvSpPr>
        <p:spPr>
          <a:xfrm>
            <a:off x="3078214" y="3118055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HCL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Vidyagyan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Sitapur Lucknow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Area of Project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Approx 10 Lac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50 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dirty="0"/>
          </a:p>
        </p:txBody>
      </p:sp>
      <p:pic>
        <p:nvPicPr>
          <p:cNvPr id="6" name="Picture 4" descr="Vidyagyan School, Bulandshahr, Bulandshahr: Admission, Fee, Affiliation">
            <a:extLst>
              <a:ext uri="{FF2B5EF4-FFF2-40B4-BE49-F238E27FC236}">
                <a16:creationId xmlns:a16="http://schemas.microsoft.com/office/drawing/2014/main" xmlns="" id="{263096B3-A31F-7C1C-5B84-E8DBE95F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7879" y="1047750"/>
            <a:ext cx="26669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यहां ज्ञान के प्रकाश से जगमग हो रहे हैं झोपडि़यों के सूरज, कई बच्‍चों की  राह में हुआ उजाला - vidyagyan boarding school of sitapur play creative role  to develop brilliant student">
            <a:extLst>
              <a:ext uri="{FF2B5EF4-FFF2-40B4-BE49-F238E27FC236}">
                <a16:creationId xmlns:a16="http://schemas.microsoft.com/office/drawing/2014/main" xmlns="" id="{AFEBA51C-B757-A3A3-FE98-61FFCACA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280" y="1060655"/>
            <a:ext cx="2666999" cy="20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6FCC37-D3AE-5A24-76FA-31111E4A97AF}"/>
              </a:ext>
            </a:extLst>
          </p:cNvPr>
          <p:cNvSpPr txBox="1"/>
          <p:nvPr/>
        </p:nvSpPr>
        <p:spPr>
          <a:xfrm>
            <a:off x="5972218" y="3081185"/>
            <a:ext cx="3095582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Project Name :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Modarch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 -Refurbishment of Resort 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- Agra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Area of Project: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- 15 Acre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Project Cost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: - Approx 10 Cr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Status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 – Works in Progress</a:t>
            </a:r>
            <a:endParaRPr lang="en-IN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9" name="Picture 2" descr="Orient Taj Hotel &amp; Resorts Agra Wedding Packages">
            <a:extLst>
              <a:ext uri="{FF2B5EF4-FFF2-40B4-BE49-F238E27FC236}">
                <a16:creationId xmlns:a16="http://schemas.microsoft.com/office/drawing/2014/main" xmlns="" id="{BF6EAF53-D3E6-44D5-0731-F5449559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812" y="1023784"/>
            <a:ext cx="309398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557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48;p17">
            <a:extLst>
              <a:ext uri="{FF2B5EF4-FFF2-40B4-BE49-F238E27FC236}">
                <a16:creationId xmlns:a16="http://schemas.microsoft.com/office/drawing/2014/main" xmlns="" id="{462344B2-9AD2-4F72-A7D8-D08BDCE9FDF9}"/>
              </a:ext>
            </a:extLst>
          </p:cNvPr>
          <p:cNvSpPr txBox="1">
            <a:spLocks/>
          </p:cNvSpPr>
          <p:nvPr/>
        </p:nvSpPr>
        <p:spPr>
          <a:xfrm>
            <a:off x="0" y="51435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Projects In Hand  - Cost/Bill Audit/QS Consultant</a:t>
            </a:r>
          </a:p>
        </p:txBody>
      </p:sp>
      <p:sp>
        <p:nvSpPr>
          <p:cNvPr id="19" name="Google Shape;262;p17">
            <a:extLst>
              <a:ext uri="{FF2B5EF4-FFF2-40B4-BE49-F238E27FC236}">
                <a16:creationId xmlns:a16="http://schemas.microsoft.com/office/drawing/2014/main" xmlns="" id="{EBC77D8F-2116-4814-B841-572A7CC632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0" name="AutoShape 2" descr="Image result for Construction pics">
            <a:extLst>
              <a:ext uri="{FF2B5EF4-FFF2-40B4-BE49-F238E27FC236}">
                <a16:creationId xmlns:a16="http://schemas.microsoft.com/office/drawing/2014/main" xmlns="" id="{8EBF620C-F73B-4055-99D6-9F5C46202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Image result for Construction pics">
            <a:extLst>
              <a:ext uri="{FF2B5EF4-FFF2-40B4-BE49-F238E27FC236}">
                <a16:creationId xmlns:a16="http://schemas.microsoft.com/office/drawing/2014/main" xmlns="" id="{4439EE52-41B0-4997-9B4B-D4F6929A7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8" descr="Image result for Hotels images">
            <a:extLst>
              <a:ext uri="{FF2B5EF4-FFF2-40B4-BE49-F238E27FC236}">
                <a16:creationId xmlns:a16="http://schemas.microsoft.com/office/drawing/2014/main" xmlns="" id="{C29D074C-BEEB-4D0D-A46B-FC470EB503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Image result for Triton mall jaipur">
            <a:extLst>
              <a:ext uri="{FF2B5EF4-FFF2-40B4-BE49-F238E27FC236}">
                <a16:creationId xmlns:a16="http://schemas.microsoft.com/office/drawing/2014/main" xmlns="" id="{A55F8570-3976-4232-A76E-3641EBB50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Image result for Triton mall jaipur">
            <a:extLst>
              <a:ext uri="{FF2B5EF4-FFF2-40B4-BE49-F238E27FC236}">
                <a16:creationId xmlns:a16="http://schemas.microsoft.com/office/drawing/2014/main" xmlns="" id="{44E11125-21B3-4275-9A9E-1C09C6443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Image result for city emporium mall chandigarh">
            <a:extLst>
              <a:ext uri="{FF2B5EF4-FFF2-40B4-BE49-F238E27FC236}">
                <a16:creationId xmlns:a16="http://schemas.microsoft.com/office/drawing/2014/main" xmlns="" id="{01D5E094-24D2-432E-9065-480505DF77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6" descr="Image result for Cyber walk IT Park Gurgaon">
            <a:extLst>
              <a:ext uri="{FF2B5EF4-FFF2-40B4-BE49-F238E27FC236}">
                <a16:creationId xmlns:a16="http://schemas.microsoft.com/office/drawing/2014/main" xmlns="" id="{9A2E217A-7067-41A3-8571-1DC6B3B0D2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" descr="Image result for Urban Village Lucknow Earthcon">
            <a:extLst>
              <a:ext uri="{FF2B5EF4-FFF2-40B4-BE49-F238E27FC236}">
                <a16:creationId xmlns:a16="http://schemas.microsoft.com/office/drawing/2014/main" xmlns="" id="{96758943-92C6-47A9-AB1B-AD3C70681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4" descr="Image result for ASP Farm House Sultanpur">
            <a:extLst>
              <a:ext uri="{FF2B5EF4-FFF2-40B4-BE49-F238E27FC236}">
                <a16:creationId xmlns:a16="http://schemas.microsoft.com/office/drawing/2014/main" xmlns="" id="{9E3C8FCE-C083-4340-B141-E3DDDFC8C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8" descr="Image result for OSP Farm House Sultanpur">
            <a:extLst>
              <a:ext uri="{FF2B5EF4-FFF2-40B4-BE49-F238E27FC236}">
                <a16:creationId xmlns:a16="http://schemas.microsoft.com/office/drawing/2014/main" xmlns="" id="{AA854DFA-5FBF-4F8B-AFD0-B8037464B9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0" descr="Image result for Mayur School">
            <a:extLst>
              <a:ext uri="{FF2B5EF4-FFF2-40B4-BE49-F238E27FC236}">
                <a16:creationId xmlns:a16="http://schemas.microsoft.com/office/drawing/2014/main" xmlns="" id="{CBD006C5-381B-4E50-9583-D26DC2A3E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12" descr="Image result for Mayur School">
            <a:extLst>
              <a:ext uri="{FF2B5EF4-FFF2-40B4-BE49-F238E27FC236}">
                <a16:creationId xmlns:a16="http://schemas.microsoft.com/office/drawing/2014/main" xmlns="" id="{22AF14B8-0CAB-4C07-B358-9078E7B79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" descr="C:\Users\JAVED\Desktop\pics\Habitat.jpg">
            <a:extLst>
              <a:ext uri="{FF2B5EF4-FFF2-40B4-BE49-F238E27FC236}">
                <a16:creationId xmlns:a16="http://schemas.microsoft.com/office/drawing/2014/main" xmlns="" id="{AFEDA82C-19BF-4FC2-9AB2-1B01E81C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1276350"/>
            <a:ext cx="2666999" cy="2057400"/>
          </a:xfrm>
          <a:prstGeom prst="rect">
            <a:avLst/>
          </a:prstGeom>
          <a:noFill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7698BAC-C991-4AD0-9980-B2848F141E90}"/>
              </a:ext>
            </a:extLst>
          </p:cNvPr>
          <p:cNvSpPr txBox="1"/>
          <p:nvPr/>
        </p:nvSpPr>
        <p:spPr>
          <a:xfrm>
            <a:off x="373913" y="3333750"/>
            <a:ext cx="2666999" cy="1207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500" b="1" kern="1200" dirty="0">
                <a:latin typeface="Gabriola" pitchFamily="82" charset="0"/>
                <a:cs typeface="Times New Roman" pitchFamily="18" charset="0"/>
              </a:rPr>
              <a:t>Project Name : - Godrej  </a:t>
            </a:r>
            <a:r>
              <a:rPr lang="en-US" altLang="en-US" sz="1500" b="1" kern="1200" dirty="0" err="1">
                <a:latin typeface="Gabriola" pitchFamily="82" charset="0"/>
                <a:cs typeface="Times New Roman" pitchFamily="18" charset="0"/>
              </a:rPr>
              <a:t>Habitate</a:t>
            </a:r>
            <a:endParaRPr lang="en-US" altLang="en-US" sz="1500" b="1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Gurgaon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13</a:t>
            </a: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Lac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350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dirty="0"/>
          </a:p>
        </p:txBody>
      </p:sp>
      <p:pic>
        <p:nvPicPr>
          <p:cNvPr id="39" name="Picture 2" descr="Mahagun Millenia, Mahagun Mall Crossing Republik, New Commercial Project in  Ghaziabad">
            <a:extLst>
              <a:ext uri="{FF2B5EF4-FFF2-40B4-BE49-F238E27FC236}">
                <a16:creationId xmlns:a16="http://schemas.microsoft.com/office/drawing/2014/main" xmlns="" id="{C4A0F935-DCE8-4BBB-984B-F04B75E9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026" y="1276350"/>
            <a:ext cx="2666998" cy="20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41B1F62-B941-41D8-8FF8-8BE0CB03AE95}"/>
              </a:ext>
            </a:extLst>
          </p:cNvPr>
          <p:cNvSpPr txBox="1"/>
          <p:nvPr/>
        </p:nvSpPr>
        <p:spPr>
          <a:xfrm>
            <a:off x="6241025" y="3302287"/>
            <a:ext cx="2666999" cy="1207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5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500" kern="1200" dirty="0" err="1">
                <a:latin typeface="Gabriola" pitchFamily="82" charset="0"/>
                <a:cs typeface="Times New Roman" pitchFamily="18" charset="0"/>
              </a:rPr>
              <a:t>Mahagun</a:t>
            </a:r>
            <a:r>
              <a:rPr lang="en-US" altLang="en-US" sz="1500" kern="1200" dirty="0">
                <a:latin typeface="Gabriola" pitchFamily="82" charset="0"/>
                <a:cs typeface="Times New Roman" pitchFamily="18" charset="0"/>
              </a:rPr>
              <a:t> Millenia Mall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Noida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3</a:t>
            </a: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Lac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75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dirty="0"/>
          </a:p>
        </p:txBody>
      </p:sp>
      <p:sp>
        <p:nvSpPr>
          <p:cNvPr id="41" name="Google Shape;214;p13">
            <a:extLst>
              <a:ext uri="{FF2B5EF4-FFF2-40B4-BE49-F238E27FC236}">
                <a16:creationId xmlns:a16="http://schemas.microsoft.com/office/drawing/2014/main" xmlns="" id="{15FDC65C-6370-4A13-A718-6442072BECF4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A33D99-2640-23DB-2EDD-2B8E05C65C55}"/>
              </a:ext>
            </a:extLst>
          </p:cNvPr>
          <p:cNvSpPr txBox="1"/>
          <p:nvPr/>
        </p:nvSpPr>
        <p:spPr>
          <a:xfrm>
            <a:off x="3276601" y="3334364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Mahagun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 Residency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Sector 107 Noida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27 Lac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400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Works in Progress</a:t>
            </a:r>
            <a:endParaRPr lang="en-IN" dirty="0"/>
          </a:p>
        </p:txBody>
      </p:sp>
      <p:pic>
        <p:nvPicPr>
          <p:cNvPr id="3" name="Picture 2" descr="Mahagun sector 107 Noida">
            <a:extLst>
              <a:ext uri="{FF2B5EF4-FFF2-40B4-BE49-F238E27FC236}">
                <a16:creationId xmlns:a16="http://schemas.microsoft.com/office/drawing/2014/main" xmlns="" id="{66B718BF-8D05-C955-7937-573D6352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276964"/>
            <a:ext cx="2666999" cy="208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5127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46082" name="AutoShape 2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AutoShape 8" descr="Image result for Hotel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AutoShape 6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AutoShape 8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4;p13">
            <a:extLst>
              <a:ext uri="{FF2B5EF4-FFF2-40B4-BE49-F238E27FC236}">
                <a16:creationId xmlns:a16="http://schemas.microsoft.com/office/drawing/2014/main" xmlns="" id="{AFD88BF2-A48E-4FC4-B823-9D6FD8DF1DD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2" name="Google Shape;248;p17">
            <a:extLst>
              <a:ext uri="{FF2B5EF4-FFF2-40B4-BE49-F238E27FC236}">
                <a16:creationId xmlns:a16="http://schemas.microsoft.com/office/drawing/2014/main" xmlns="" id="{C63B5DBF-7774-375F-9DAA-E0C443F47D58}"/>
              </a:ext>
            </a:extLst>
          </p:cNvPr>
          <p:cNvSpPr txBox="1">
            <a:spLocks/>
          </p:cNvSpPr>
          <p:nvPr/>
        </p:nvSpPr>
        <p:spPr>
          <a:xfrm>
            <a:off x="0" y="514350"/>
            <a:ext cx="91440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IN" sz="2500" dirty="0">
                <a:solidFill>
                  <a:srgbClr val="FF9800"/>
                </a:solidFill>
                <a:latin typeface="Gabriola" pitchFamily="82" charset="0"/>
              </a:rPr>
              <a:t>Completed Projects - </a:t>
            </a:r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PMC Consultant /Cost/Bill Audit/QS Consultant</a:t>
            </a:r>
            <a:endParaRPr lang="en-IN" sz="2500" dirty="0">
              <a:solidFill>
                <a:srgbClr val="FF9800"/>
              </a:solidFill>
              <a:latin typeface="Gabriola" pitchFamily="82" charset="0"/>
            </a:endParaRPr>
          </a:p>
        </p:txBody>
      </p:sp>
      <p:pic>
        <p:nvPicPr>
          <p:cNvPr id="7" name="Picture 4" descr="Image result for Mega County Earthcon">
            <a:extLst>
              <a:ext uri="{FF2B5EF4-FFF2-40B4-BE49-F238E27FC236}">
                <a16:creationId xmlns:a16="http://schemas.microsoft.com/office/drawing/2014/main" xmlns="" id="{1C443BEA-AE0B-31EE-7444-F5A4E2C3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41" y="1200150"/>
            <a:ext cx="2666999" cy="193310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7EA401-A813-6542-913E-7C0B46EC5152}"/>
              </a:ext>
            </a:extLst>
          </p:cNvPr>
          <p:cNvSpPr txBox="1"/>
          <p:nvPr/>
        </p:nvSpPr>
        <p:spPr>
          <a:xfrm>
            <a:off x="175240" y="3148781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Mega County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Dehradoon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5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Lac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100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Completed</a:t>
            </a:r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34D79E-D203-A62E-A652-9EB2142BEFA8}"/>
              </a:ext>
            </a:extLst>
          </p:cNvPr>
          <p:cNvSpPr txBox="1"/>
          <p:nvPr/>
        </p:nvSpPr>
        <p:spPr>
          <a:xfrm>
            <a:off x="3276601" y="3133255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Rajpur Green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</a:t>
            </a:r>
            <a:r>
              <a:rPr lang="en-US" altLang="en-US" kern="1200" dirty="0" err="1">
                <a:latin typeface="Gabriola" pitchFamily="82" charset="0"/>
                <a:cs typeface="Times New Roman" pitchFamily="18" charset="0"/>
              </a:rPr>
              <a:t>Dehradoon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b="1" kern="1200" dirty="0">
                <a:latin typeface="Gabriola" pitchFamily="82" charset="0"/>
                <a:cs typeface="Times New Roman" pitchFamily="18" charset="0"/>
              </a:rPr>
              <a:t>5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Lac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90Cr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Completed</a:t>
            </a:r>
            <a:endParaRPr lang="en-IN" dirty="0"/>
          </a:p>
        </p:txBody>
      </p:sp>
      <p:pic>
        <p:nvPicPr>
          <p:cNvPr id="17" name="Picture 2" descr="Earthcon Rajpur Greens 2,3 BHK Apartments in Rajpur Road, Dehradun | 360  Realtors">
            <a:extLst>
              <a:ext uri="{FF2B5EF4-FFF2-40B4-BE49-F238E27FC236}">
                <a16:creationId xmlns:a16="http://schemas.microsoft.com/office/drawing/2014/main" xmlns="" id="{58793BD9-10AA-405A-86AE-B7C60035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7192"/>
            <a:ext cx="2667000" cy="19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5AF848-3A24-CD1D-A2C5-E3808A33D0E9}"/>
              </a:ext>
            </a:extLst>
          </p:cNvPr>
          <p:cNvSpPr txBox="1"/>
          <p:nvPr/>
        </p:nvSpPr>
        <p:spPr>
          <a:xfrm>
            <a:off x="6284501" y="3120728"/>
            <a:ext cx="2666999" cy="1191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Name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Casa Grande I Residency 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 </a:t>
            </a: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Location :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- Greater Noida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Area of Project : -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6.5 Lac </a:t>
            </a:r>
            <a:r>
              <a:rPr lang="en-US" altLang="en-US" sz="1400" kern="1200" dirty="0" err="1">
                <a:latin typeface="Gabriola" pitchFamily="82" charset="0"/>
                <a:cs typeface="Times New Roman" pitchFamily="18" charset="0"/>
              </a:rPr>
              <a:t>Sqft</a:t>
            </a:r>
            <a:endParaRPr lang="en-US" altLang="en-US" sz="1400" kern="1200" dirty="0">
              <a:latin typeface="Gabriola" pitchFamily="82" charset="0"/>
              <a:cs typeface="Times New Roman" pitchFamily="18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Project Cost : -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120 </a:t>
            </a:r>
            <a:r>
              <a:rPr lang="en-US" altLang="en-US" sz="1400" kern="1200" dirty="0">
                <a:latin typeface="Gabriola" pitchFamily="82" charset="0"/>
                <a:cs typeface="Times New Roman" pitchFamily="18" charset="0"/>
              </a:rPr>
              <a:t>Cr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en-US" sz="1400" b="1" kern="1200" dirty="0">
                <a:latin typeface="Gabriola" pitchFamily="82" charset="0"/>
                <a:cs typeface="Times New Roman" pitchFamily="18" charset="0"/>
              </a:rPr>
              <a:t>Status – </a:t>
            </a:r>
            <a:r>
              <a:rPr lang="en-US" altLang="en-US" kern="1200" dirty="0">
                <a:latin typeface="Gabriola" pitchFamily="82" charset="0"/>
                <a:cs typeface="Times New Roman" pitchFamily="18" charset="0"/>
              </a:rPr>
              <a:t>Completed</a:t>
            </a:r>
            <a:endParaRPr lang="en-IN" dirty="0"/>
          </a:p>
        </p:txBody>
      </p:sp>
      <p:pic>
        <p:nvPicPr>
          <p:cNvPr id="1026" name="Picture 2" descr="Earthcon Casa Grande in Sector CHI V, Greater Noida | Find Price, Gallery,  Plans, Amenities on CommonFloor.com">
            <a:extLst>
              <a:ext uri="{FF2B5EF4-FFF2-40B4-BE49-F238E27FC236}">
                <a16:creationId xmlns:a16="http://schemas.microsoft.com/office/drawing/2014/main" xmlns="" id="{0D59A2CC-A1D7-A0F6-BDA4-D6E83017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928" y="1217192"/>
            <a:ext cx="2666999" cy="19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53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46082" name="AutoShape 2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AutoShape 4" descr="Image result for Construction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AutoShape 8" descr="Image result for Hotels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AutoShape 6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AutoShape 8" descr="Image result for Triton mall jaip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4;p13">
            <a:extLst>
              <a:ext uri="{FF2B5EF4-FFF2-40B4-BE49-F238E27FC236}">
                <a16:creationId xmlns:a16="http://schemas.microsoft.com/office/drawing/2014/main" xmlns="" id="{AFD88BF2-A48E-4FC4-B823-9D6FD8DF1DD2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2" name="Google Shape;248;p17">
            <a:extLst>
              <a:ext uri="{FF2B5EF4-FFF2-40B4-BE49-F238E27FC236}">
                <a16:creationId xmlns:a16="http://schemas.microsoft.com/office/drawing/2014/main" xmlns="" id="{C63B5DBF-7774-375F-9DAA-E0C443F47D58}"/>
              </a:ext>
            </a:extLst>
          </p:cNvPr>
          <p:cNvSpPr txBox="1">
            <a:spLocks/>
          </p:cNvSpPr>
          <p:nvPr/>
        </p:nvSpPr>
        <p:spPr>
          <a:xfrm>
            <a:off x="0" y="514350"/>
            <a:ext cx="91440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IN" sz="2500" dirty="0">
                <a:solidFill>
                  <a:srgbClr val="FF9800"/>
                </a:solidFill>
                <a:latin typeface="Gabriola" pitchFamily="82" charset="0"/>
              </a:rPr>
              <a:t>Completed Projects - </a:t>
            </a:r>
            <a:r>
              <a:rPr lang="en-US" sz="2500" dirty="0">
                <a:solidFill>
                  <a:srgbClr val="FF9800"/>
                </a:solidFill>
                <a:latin typeface="Gabriola" pitchFamily="82" charset="0"/>
              </a:rPr>
              <a:t>PMC Consultant /Cost/Bill Audit/QS Consultant</a:t>
            </a:r>
            <a:endParaRPr lang="en-IN" sz="2500" dirty="0">
              <a:solidFill>
                <a:srgbClr val="FF9800"/>
              </a:solidFill>
              <a:latin typeface="Gabriola" pitchFamily="82" charset="0"/>
            </a:endParaRPr>
          </a:p>
        </p:txBody>
      </p:sp>
      <p:pic>
        <p:nvPicPr>
          <p:cNvPr id="3" name="Picture 2" descr="Image result for amolik sankalp faridabad">
            <a:extLst>
              <a:ext uri="{FF2B5EF4-FFF2-40B4-BE49-F238E27FC236}">
                <a16:creationId xmlns:a16="http://schemas.microsoft.com/office/drawing/2014/main" xmlns="" id="{CCD65CEF-A71C-A068-3AC8-44AF36D0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23950"/>
            <a:ext cx="2830034" cy="1905000"/>
          </a:xfrm>
          <a:prstGeom prst="rect">
            <a:avLst/>
          </a:prstGeom>
          <a:noFill/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2691E61A-095C-18B7-4C14-E8F705770FF8}"/>
              </a:ext>
            </a:extLst>
          </p:cNvPr>
          <p:cNvSpPr/>
          <p:nvPr/>
        </p:nvSpPr>
        <p:spPr>
          <a:xfrm>
            <a:off x="152400" y="3019705"/>
            <a:ext cx="2808766" cy="10760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Sankalp Residency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: -  Sec 85 Faridabad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- 9 Lac Sqft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- 135 Cr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– Completed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5" name="Picture 3" descr="Amolik Residency Apartment in Sector 86, Faridabad - Price, Reviews &amp; Floor  Plan">
            <a:extLst>
              <a:ext uri="{FF2B5EF4-FFF2-40B4-BE49-F238E27FC236}">
                <a16:creationId xmlns:a16="http://schemas.microsoft.com/office/drawing/2014/main" xmlns="" id="{13B782EC-818A-DE4F-B029-37156398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26164"/>
            <a:ext cx="2667000" cy="190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033FF992-8C69-7994-03C3-6D04D597E633}"/>
              </a:ext>
            </a:extLst>
          </p:cNvPr>
          <p:cNvSpPr/>
          <p:nvPr/>
        </p:nvSpPr>
        <p:spPr>
          <a:xfrm>
            <a:off x="3276600" y="3019705"/>
            <a:ext cx="2667000" cy="107604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Name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</a:t>
            </a:r>
            <a:r>
              <a:rPr lang="en-US" altLang="en-US" sz="1300" kern="1200" dirty="0" err="1">
                <a:latin typeface="Gabriola" pitchFamily="82" charset="0"/>
                <a:cs typeface="Times New Roman" pitchFamily="18" charset="0"/>
              </a:rPr>
              <a:t>Amolik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Residency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Location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: -  Sec 86 Faridabad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Area of Project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- 9 Lac Sqft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Project Cost 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: - 100  Cr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latin typeface="Gabriola" pitchFamily="82" charset="0"/>
                <a:cs typeface="Times New Roman" pitchFamily="18" charset="0"/>
              </a:rPr>
              <a:t>Status</a:t>
            </a:r>
            <a:r>
              <a:rPr lang="en-US" altLang="en-US" sz="1300" kern="1200" dirty="0">
                <a:latin typeface="Gabriola" pitchFamily="82" charset="0"/>
                <a:cs typeface="Times New Roman" pitchFamily="18" charset="0"/>
              </a:rPr>
              <a:t> – Completed</a:t>
            </a:r>
            <a:endParaRPr lang="en-IN" altLang="en-US" sz="1300" kern="1200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2B89E8-CF33-EBAA-CCA9-B9D187E46487}"/>
              </a:ext>
            </a:extLst>
          </p:cNvPr>
          <p:cNvSpPr txBox="1"/>
          <p:nvPr/>
        </p:nvSpPr>
        <p:spPr>
          <a:xfrm>
            <a:off x="6146423" y="3019705"/>
            <a:ext cx="2666999" cy="1112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Project Name :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Novotel Hotel 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Location :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- Guwahati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Area of Project 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: - 3 Lac </a:t>
            </a:r>
            <a:r>
              <a:rPr lang="en-US" altLang="en-US" sz="1300" kern="1200" dirty="0" err="1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Sqft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 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Project Cost :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- 100 Cr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/>
              <a:buChar char="••"/>
            </a:pPr>
            <a:r>
              <a:rPr lang="en-US" altLang="en-US" sz="1300" b="1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Status </a:t>
            </a:r>
            <a:r>
              <a:rPr lang="en-US" altLang="en-US" sz="1300" kern="12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Gabriola" pitchFamily="82" charset="0"/>
                <a:ea typeface="+mn-ea"/>
                <a:cs typeface="Times New Roman" pitchFamily="18" charset="0"/>
              </a:rPr>
              <a:t>– Completed</a:t>
            </a:r>
            <a:endParaRPr lang="en-IN" dirty="0"/>
          </a:p>
        </p:txBody>
      </p:sp>
      <p:pic>
        <p:nvPicPr>
          <p:cNvPr id="1026" name="Picture 2" descr="Novotel Guwahati GS Road - ALL">
            <a:extLst>
              <a:ext uri="{FF2B5EF4-FFF2-40B4-BE49-F238E27FC236}">
                <a16:creationId xmlns:a16="http://schemas.microsoft.com/office/drawing/2014/main" xmlns="" id="{834752E8-7703-BC96-AB77-B54EBF922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8847" y="1138097"/>
            <a:ext cx="2666999" cy="18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0323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abriola" pitchFamily="82" charset="0"/>
              </a:rPr>
              <a:t>OUR CLIENTS</a:t>
            </a:r>
            <a:endParaRPr>
              <a:latin typeface="Gabriola" pitchFamily="82" charset="0"/>
            </a:endParaRPr>
          </a:p>
        </p:txBody>
      </p:sp>
      <p:sp>
        <p:nvSpPr>
          <p:cNvPr id="287" name="Google Shape;287;p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grpSp>
        <p:nvGrpSpPr>
          <p:cNvPr id="288" name="Google Shape;288;p19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89" name="Google Shape;289;p1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986" name="Picture 2" descr="Image result for Bhutani Inf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4950"/>
            <a:ext cx="1905000" cy="762000"/>
          </a:xfrm>
          <a:prstGeom prst="rect">
            <a:avLst/>
          </a:prstGeom>
          <a:noFill/>
        </p:spPr>
      </p:pic>
      <p:pic>
        <p:nvPicPr>
          <p:cNvPr id="19" name="Picture 3" descr="C:\Users\IT-Desktop_14\Desktop\1000px-HCL_Technologies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1657350"/>
            <a:ext cx="1447800" cy="533400"/>
          </a:xfrm>
          <a:prstGeom prst="rect">
            <a:avLst/>
          </a:prstGeom>
          <a:noFill/>
        </p:spPr>
      </p:pic>
      <p:pic>
        <p:nvPicPr>
          <p:cNvPr id="22" name="Picture 2" descr="C:\Users\khan\Desktop\TATA_HOUSING_20_1_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7248" y="1521877"/>
            <a:ext cx="2340752" cy="754038"/>
          </a:xfrm>
          <a:prstGeom prst="rect">
            <a:avLst/>
          </a:prstGeom>
          <a:noFill/>
        </p:spPr>
      </p:pic>
      <p:pic>
        <p:nvPicPr>
          <p:cNvPr id="24" name="Picture 2" descr="C:\Users\IT-Desktop_14\Desktop\godrej-logo-8422E510DD-seeklogo.co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6553" y="1670574"/>
            <a:ext cx="1816975" cy="533401"/>
          </a:xfrm>
          <a:prstGeom prst="rect">
            <a:avLst/>
          </a:prstGeom>
          <a:noFill/>
        </p:spPr>
      </p:pic>
      <p:pic>
        <p:nvPicPr>
          <p:cNvPr id="26" name="Picture 3" descr="C:\Users\IT-Desktop_14\Desktop\downlo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758" y="3329550"/>
            <a:ext cx="1828800" cy="766200"/>
          </a:xfrm>
          <a:prstGeom prst="rect">
            <a:avLst/>
          </a:prstGeom>
          <a:noFill/>
        </p:spPr>
      </p:pic>
      <p:pic>
        <p:nvPicPr>
          <p:cNvPr id="27" name="Picture 2" descr="Image result for updated Mahagun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284" y="2336069"/>
            <a:ext cx="2033516" cy="971267"/>
          </a:xfrm>
          <a:prstGeom prst="rect">
            <a:avLst/>
          </a:prstGeom>
          <a:noFill/>
        </p:spPr>
      </p:pic>
      <p:pic>
        <p:nvPicPr>
          <p:cNvPr id="28" name="Picture 20" descr="http://www.bptpfloorsfaridabad.com/images/BPTP%20floors%20faridaba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523"/>
          <a:stretch>
            <a:fillRect/>
          </a:stretch>
        </p:blipFill>
        <p:spPr bwMode="auto">
          <a:xfrm>
            <a:off x="2390707" y="3373666"/>
            <a:ext cx="1828800" cy="82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Image result for global signature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0442" y="3436399"/>
            <a:ext cx="1828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47179" y="4226667"/>
            <a:ext cx="1965280" cy="685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0833" y="3512419"/>
            <a:ext cx="1739044" cy="685800"/>
          </a:xfrm>
          <a:prstGeom prst="rect">
            <a:avLst/>
          </a:prstGeom>
        </p:spPr>
      </p:pic>
      <p:pic>
        <p:nvPicPr>
          <p:cNvPr id="35" name="Picture 2" descr="http://spimg.sulekhalive.com/images/property/builderlogo/septhu1309062012logix_agent_logo_builder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65836" y="4341225"/>
            <a:ext cx="1965278" cy="590550"/>
          </a:xfrm>
          <a:prstGeom prst="rect">
            <a:avLst/>
          </a:prstGeom>
          <a:noFill/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472" y="44079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0" descr="http://noidaproject.com/Admin/images/DevLogo/EarthCon_Constructions-1741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5345" y="4226667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:\Users\JAVED\Desktop\Sikka\925901306s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2400" y="1581150"/>
            <a:ext cx="1371600" cy="7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molik Heights - Home | Facebook">
            <a:extLst>
              <a:ext uri="{FF2B5EF4-FFF2-40B4-BE49-F238E27FC236}">
                <a16:creationId xmlns:a16="http://schemas.microsoft.com/office/drawing/2014/main" xmlns="" id="{D81D354B-4A11-48DB-9365-278ADA27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624" y="2275915"/>
            <a:ext cx="1904999" cy="11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14;p13">
            <a:extLst>
              <a:ext uri="{FF2B5EF4-FFF2-40B4-BE49-F238E27FC236}">
                <a16:creationId xmlns:a16="http://schemas.microsoft.com/office/drawing/2014/main" xmlns="" id="{675EB30B-E7DE-4167-8D86-07064516901A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pic>
        <p:nvPicPr>
          <p:cNvPr id="2" name="Picture 2" descr="Home - The Goldenwoods Developers">
            <a:extLst>
              <a:ext uri="{FF2B5EF4-FFF2-40B4-BE49-F238E27FC236}">
                <a16:creationId xmlns:a16="http://schemas.microsoft.com/office/drawing/2014/main" xmlns="" id="{700D810E-ADB7-7607-F207-B187A68C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68" y="2212579"/>
            <a:ext cx="1572603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arch India Jobs – Job Openings in Modarch India">
            <a:extLst>
              <a:ext uri="{FF2B5EF4-FFF2-40B4-BE49-F238E27FC236}">
                <a16:creationId xmlns:a16="http://schemas.microsoft.com/office/drawing/2014/main" xmlns="" id="{93FCAE5E-172A-32FB-87A6-213905DD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8362" y="2316669"/>
            <a:ext cx="1900837" cy="107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4887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OFFICE ADDRESS</a:t>
            </a:r>
            <a:endParaRPr/>
          </a:p>
        </p:txBody>
      </p:sp>
      <p:sp>
        <p:nvSpPr>
          <p:cNvPr id="343" name="Google Shape;343;p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grpSp>
        <p:nvGrpSpPr>
          <p:cNvPr id="344" name="Google Shape;344;p23"/>
          <p:cNvGrpSpPr/>
          <p:nvPr/>
        </p:nvGrpSpPr>
        <p:grpSpPr>
          <a:xfrm>
            <a:off x="307844" y="634299"/>
            <a:ext cx="318264" cy="282756"/>
            <a:chOff x="5292575" y="3681900"/>
            <a:chExt cx="420150" cy="373275"/>
          </a:xfrm>
        </p:grpSpPr>
        <p:sp>
          <p:nvSpPr>
            <p:cNvPr id="345" name="Google Shape;345;p23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3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3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3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794" name="Picture 2" descr="Image result for Add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88186"/>
            <a:ext cx="762000" cy="702564"/>
          </a:xfrm>
          <a:prstGeom prst="rect">
            <a:avLst/>
          </a:prstGeom>
          <a:noFill/>
        </p:spPr>
      </p:pic>
      <p:sp>
        <p:nvSpPr>
          <p:cNvPr id="33796" name="AutoShape 4" descr="Image result for email addres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 descr="mai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773548"/>
            <a:ext cx="609600" cy="407802"/>
          </a:xfrm>
          <a:prstGeom prst="rect">
            <a:avLst/>
          </a:prstGeom>
        </p:spPr>
      </p:pic>
      <p:grpSp>
        <p:nvGrpSpPr>
          <p:cNvPr id="23" name="Google Shape;359;p24"/>
          <p:cNvGrpSpPr/>
          <p:nvPr/>
        </p:nvGrpSpPr>
        <p:grpSpPr>
          <a:xfrm rot="10800000">
            <a:off x="1600200" y="2251198"/>
            <a:ext cx="4800600" cy="1006351"/>
            <a:chOff x="2689942" y="1287960"/>
            <a:chExt cx="7261354" cy="2067200"/>
          </a:xfrm>
        </p:grpSpPr>
        <p:sp>
          <p:nvSpPr>
            <p:cNvPr id="24" name="Google Shape;360;p24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5" name="Google Shape;361;p24"/>
            <p:cNvSpPr/>
            <p:nvPr/>
          </p:nvSpPr>
          <p:spPr>
            <a:xfrm rot="10800000" flipH="1">
              <a:off x="3905360" y="1437163"/>
              <a:ext cx="4801200" cy="1503715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5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Roboto Condensed"/>
                  <a:hlinkClick r:id="rId5"/>
                </a:rPr>
                <a:t>Info.consave.md@gmail.com</a:t>
              </a:r>
              <a:endParaRPr lang="en-IN"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5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Roboto Condensed"/>
                </a:rPr>
                <a:t>Info@consave.in</a:t>
              </a:r>
            </a:p>
          </p:txBody>
        </p:sp>
        <p:sp>
          <p:nvSpPr>
            <p:cNvPr id="26" name="Google Shape;362;p24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7" name="Google Shape;363;p24"/>
            <p:cNvSpPr/>
            <p:nvPr/>
          </p:nvSpPr>
          <p:spPr>
            <a:xfrm flipH="1">
              <a:off x="2689942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8" name="Google Shape;364;p24"/>
            <p:cNvSpPr/>
            <p:nvPr/>
          </p:nvSpPr>
          <p:spPr>
            <a:xfrm rot="10800000">
              <a:off x="2689947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pic>
        <p:nvPicPr>
          <p:cNvPr id="6146" name="Picture 2" descr="Image result for telephone imag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563938"/>
            <a:ext cx="835025" cy="760412"/>
          </a:xfrm>
          <a:prstGeom prst="rect">
            <a:avLst/>
          </a:prstGeom>
          <a:noFill/>
        </p:spPr>
      </p:pic>
      <p:grpSp>
        <p:nvGrpSpPr>
          <p:cNvPr id="29" name="Google Shape;359;p24"/>
          <p:cNvGrpSpPr/>
          <p:nvPr/>
        </p:nvGrpSpPr>
        <p:grpSpPr>
          <a:xfrm rot="10800000">
            <a:off x="1676400" y="3487737"/>
            <a:ext cx="4495800" cy="609600"/>
            <a:chOff x="2689942" y="1287960"/>
            <a:chExt cx="7261354" cy="2067200"/>
          </a:xfrm>
        </p:grpSpPr>
        <p:sp>
          <p:nvSpPr>
            <p:cNvPr id="30" name="Google Shape;360;p24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" name="Google Shape;361;p24"/>
            <p:cNvSpPr/>
            <p:nvPr/>
          </p:nvSpPr>
          <p:spPr>
            <a:xfrm rot="10800000" flipH="1">
              <a:off x="3905360" y="1697078"/>
              <a:ext cx="48012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Roboto Condensed"/>
                </a:rPr>
                <a:t>9899259786, 9891416846</a:t>
              </a:r>
              <a:endParaRPr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Roboto Condensed"/>
              </a:endParaRPr>
            </a:p>
          </p:txBody>
        </p:sp>
        <p:sp>
          <p:nvSpPr>
            <p:cNvPr id="32" name="Google Shape;362;p24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3" name="Google Shape;363;p24"/>
            <p:cNvSpPr/>
            <p:nvPr/>
          </p:nvSpPr>
          <p:spPr>
            <a:xfrm flipH="1">
              <a:off x="2689942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4" name="Google Shape;364;p24"/>
            <p:cNvSpPr/>
            <p:nvPr/>
          </p:nvSpPr>
          <p:spPr>
            <a:xfrm rot="10800000">
              <a:off x="2689947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6" name="Google Shape;359;p24">
            <a:extLst>
              <a:ext uri="{FF2B5EF4-FFF2-40B4-BE49-F238E27FC236}">
                <a16:creationId xmlns:a16="http://schemas.microsoft.com/office/drawing/2014/main" xmlns="" id="{42B6E06E-3ED7-45D8-9E77-1F139AB5C7CA}"/>
              </a:ext>
            </a:extLst>
          </p:cNvPr>
          <p:cNvGrpSpPr/>
          <p:nvPr/>
        </p:nvGrpSpPr>
        <p:grpSpPr>
          <a:xfrm rot="10800000">
            <a:off x="1600200" y="1200151"/>
            <a:ext cx="4800600" cy="1006351"/>
            <a:chOff x="2689942" y="1287960"/>
            <a:chExt cx="7261354" cy="2067200"/>
          </a:xfrm>
        </p:grpSpPr>
        <p:sp>
          <p:nvSpPr>
            <p:cNvPr id="37" name="Google Shape;360;p24">
              <a:extLst>
                <a:ext uri="{FF2B5EF4-FFF2-40B4-BE49-F238E27FC236}">
                  <a16:creationId xmlns:a16="http://schemas.microsoft.com/office/drawing/2014/main" xmlns="" id="{F1D06072-E4D5-43DF-8D67-68B34D812289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8" name="Google Shape;361;p24">
              <a:extLst>
                <a:ext uri="{FF2B5EF4-FFF2-40B4-BE49-F238E27FC236}">
                  <a16:creationId xmlns:a16="http://schemas.microsoft.com/office/drawing/2014/main" xmlns="" id="{6EAB7DE4-1873-4FB3-8402-33C18C865272}"/>
                </a:ext>
              </a:extLst>
            </p:cNvPr>
            <p:cNvSpPr/>
            <p:nvPr/>
          </p:nvSpPr>
          <p:spPr>
            <a:xfrm rot="10800000" flipH="1">
              <a:off x="3905360" y="1437163"/>
              <a:ext cx="4801200" cy="1503715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5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Roboto Condensed"/>
                </a:rPr>
                <a:t>A-21 New Friend Colony New Delhi</a:t>
              </a:r>
              <a:endParaRPr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Roboto Condensed"/>
              </a:endParaRPr>
            </a:p>
          </p:txBody>
        </p:sp>
        <p:sp>
          <p:nvSpPr>
            <p:cNvPr id="39" name="Google Shape;362;p24">
              <a:extLst>
                <a:ext uri="{FF2B5EF4-FFF2-40B4-BE49-F238E27FC236}">
                  <a16:creationId xmlns:a16="http://schemas.microsoft.com/office/drawing/2014/main" xmlns="" id="{4D921570-1957-409C-ADAE-D3E3BD746277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363;p24">
              <a:extLst>
                <a:ext uri="{FF2B5EF4-FFF2-40B4-BE49-F238E27FC236}">
                  <a16:creationId xmlns:a16="http://schemas.microsoft.com/office/drawing/2014/main" xmlns="" id="{CEE55D0A-5E44-46D6-B5EE-5244CE469F18}"/>
                </a:ext>
              </a:extLst>
            </p:cNvPr>
            <p:cNvSpPr/>
            <p:nvPr/>
          </p:nvSpPr>
          <p:spPr>
            <a:xfrm flipH="1">
              <a:off x="2689942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1" name="Google Shape;364;p24">
              <a:extLst>
                <a:ext uri="{FF2B5EF4-FFF2-40B4-BE49-F238E27FC236}">
                  <a16:creationId xmlns:a16="http://schemas.microsoft.com/office/drawing/2014/main" xmlns="" id="{4B976F28-FC24-4C77-B5F3-04C9745576CE}"/>
                </a:ext>
              </a:extLst>
            </p:cNvPr>
            <p:cNvSpPr/>
            <p:nvPr/>
          </p:nvSpPr>
          <p:spPr>
            <a:xfrm rot="10800000">
              <a:off x="2689947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42" name="Google Shape;214;p13">
            <a:extLst>
              <a:ext uri="{FF2B5EF4-FFF2-40B4-BE49-F238E27FC236}">
                <a16:creationId xmlns:a16="http://schemas.microsoft.com/office/drawing/2014/main" xmlns="" id="{075653DD-47F4-4774-A235-749EF8CC74D9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685801" y="1595735"/>
            <a:ext cx="79248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Our Time saves your Money</a:t>
            </a:r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33600" y="2724150"/>
            <a:ext cx="533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rPr>
              <a:t>Thank you…</a:t>
            </a:r>
          </a:p>
        </p:txBody>
      </p:sp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2516C28B-7817-4DF2-B44F-A228FC3BD111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0" y="1123950"/>
            <a:ext cx="54864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latin typeface="Gabriola" pitchFamily="82" charset="0"/>
              </a:rPr>
              <a:t>Sahar Alam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Managing Director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B.E (</a:t>
            </a:r>
            <a:r>
              <a:rPr lang="en-US" sz="1800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Civil &amp;  Master in Construction Management)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25 Yrs</a:t>
            </a:r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Key Personnel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sp>
        <p:nvSpPr>
          <p:cNvPr id="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0" y="2990850"/>
            <a:ext cx="38862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latin typeface="Gabriola" pitchFamily="82" charset="0"/>
              </a:rPr>
              <a:t>Kabir </a:t>
            </a:r>
            <a:r>
              <a:rPr lang="en-US" b="1" dirty="0" err="1">
                <a:latin typeface="Gabriola" pitchFamily="82" charset="0"/>
              </a:rPr>
              <a:t>Sahni</a:t>
            </a:r>
            <a:endParaRPr lang="en-US" b="1" dirty="0">
              <a:latin typeface="Gabriola" pitchFamily="8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  <a:sym typeface="Arial"/>
              </a:rPr>
              <a:t>Civil Head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Civil Engineer Experience : - Around 20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Google Shape;267;p18"/>
          <p:cNvSpPr txBox="1">
            <a:spLocks noGrp="1"/>
          </p:cNvSpPr>
          <p:nvPr>
            <p:ph type="body" idx="1"/>
          </p:nvPr>
        </p:nvSpPr>
        <p:spPr>
          <a:xfrm>
            <a:off x="5181600" y="1123950"/>
            <a:ext cx="39624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latin typeface="Gabriola" pitchFamily="82" charset="0"/>
              </a:rPr>
              <a:t>Moinuddin Ahmed Khan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</a:rPr>
              <a:t>CTO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Civil Engineer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25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Google Shape;267;p18"/>
          <p:cNvSpPr txBox="1">
            <a:spLocks noGrp="1"/>
          </p:cNvSpPr>
          <p:nvPr>
            <p:ph type="body" idx="1"/>
          </p:nvPr>
        </p:nvSpPr>
        <p:spPr>
          <a:xfrm>
            <a:off x="5181600" y="2990850"/>
            <a:ext cx="39624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>
                <a:latin typeface="Gabriola" pitchFamily="82" charset="0"/>
              </a:rPr>
              <a:t>Mohd</a:t>
            </a:r>
            <a:r>
              <a:rPr lang="en-US" b="1" dirty="0">
                <a:latin typeface="Gabriola" pitchFamily="82" charset="0"/>
              </a:rPr>
              <a:t> </a:t>
            </a:r>
            <a:r>
              <a:rPr lang="en-US" b="1" dirty="0" err="1">
                <a:latin typeface="Gabriola" pitchFamily="82" charset="0"/>
              </a:rPr>
              <a:t>Shaif</a:t>
            </a:r>
            <a:r>
              <a:rPr lang="en-US" b="1" dirty="0">
                <a:latin typeface="Gabriola" pitchFamily="82" charset="0"/>
              </a:rPr>
              <a:t>  Ali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  <a:sym typeface="Arial"/>
              </a:rPr>
              <a:t>MEP Head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Electrical Engineer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13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2" name="Google Shape;214;p13">
            <a:extLst>
              <a:ext uri="{FF2B5EF4-FFF2-40B4-BE49-F238E27FC236}">
                <a16:creationId xmlns:a16="http://schemas.microsoft.com/office/drawing/2014/main" xmlns="" id="{CEA4DE51-9F3F-4FCA-9232-78A55FABF59A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Key Personnel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sp>
        <p:nvSpPr>
          <p:cNvPr id="7" name="Google Shape;267;p18"/>
          <p:cNvSpPr txBox="1">
            <a:spLocks noGrp="1"/>
          </p:cNvSpPr>
          <p:nvPr>
            <p:ph type="body" idx="1"/>
          </p:nvPr>
        </p:nvSpPr>
        <p:spPr>
          <a:xfrm>
            <a:off x="0" y="1154676"/>
            <a:ext cx="3886200" cy="1721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>
                <a:latin typeface="Gabriola" pitchFamily="82" charset="0"/>
              </a:rPr>
              <a:t>Ruhil</a:t>
            </a:r>
            <a:r>
              <a:rPr lang="en-US" b="1" dirty="0">
                <a:latin typeface="Gabriola" pitchFamily="82" charset="0"/>
              </a:rPr>
              <a:t> Khan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  <a:sym typeface="Arial"/>
              </a:rPr>
              <a:t>General Manager - Civil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Civil Engineer Experience : - Around 22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Google Shape;267;p18"/>
          <p:cNvSpPr txBox="1">
            <a:spLocks noGrp="1"/>
          </p:cNvSpPr>
          <p:nvPr>
            <p:ph type="body" idx="1"/>
          </p:nvPr>
        </p:nvSpPr>
        <p:spPr>
          <a:xfrm>
            <a:off x="0" y="3028950"/>
            <a:ext cx="39624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latin typeface="Gabriola" pitchFamily="82" charset="0"/>
              </a:rPr>
              <a:t>Zafar Iqbal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</a:rPr>
              <a:t>Sr. Project Manager - Civil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E Civil Engineer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16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Google Shape;267;p18"/>
          <p:cNvSpPr txBox="1">
            <a:spLocks noGrp="1"/>
          </p:cNvSpPr>
          <p:nvPr>
            <p:ph type="body" idx="1"/>
          </p:nvPr>
        </p:nvSpPr>
        <p:spPr>
          <a:xfrm>
            <a:off x="5181600" y="2990850"/>
            <a:ext cx="39624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latin typeface="Gabriola" pitchFamily="82" charset="0"/>
              </a:rPr>
              <a:t>Bilal Ahmad Zuberi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  <a:sym typeface="Arial"/>
              </a:rPr>
              <a:t>HVAC Head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Mechanical Engineer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10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2" name="Google Shape;214;p13">
            <a:extLst>
              <a:ext uri="{FF2B5EF4-FFF2-40B4-BE49-F238E27FC236}">
                <a16:creationId xmlns:a16="http://schemas.microsoft.com/office/drawing/2014/main" xmlns="" id="{CEA4DE51-9F3F-4FCA-9232-78A55FABF59A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4" name="Google Shape;267;p18">
            <a:extLst>
              <a:ext uri="{FF2B5EF4-FFF2-40B4-BE49-F238E27FC236}">
                <a16:creationId xmlns:a16="http://schemas.microsoft.com/office/drawing/2014/main" xmlns="" id="{9676F93E-632C-175A-FA50-9F64FDB5E998}"/>
              </a:ext>
            </a:extLst>
          </p:cNvPr>
          <p:cNvSpPr txBox="1">
            <a:spLocks/>
          </p:cNvSpPr>
          <p:nvPr/>
        </p:nvSpPr>
        <p:spPr>
          <a:xfrm>
            <a:off x="5181600" y="1123950"/>
            <a:ext cx="39624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en-US" b="1" dirty="0" err="1">
                <a:latin typeface="Gabriola" pitchFamily="82" charset="0"/>
              </a:rPr>
              <a:t>Mohd</a:t>
            </a:r>
            <a:r>
              <a:rPr lang="en-US" b="1" dirty="0">
                <a:latin typeface="Gabriola" pitchFamily="82" charset="0"/>
              </a:rPr>
              <a:t> Shoaib</a:t>
            </a:r>
          </a:p>
          <a:p>
            <a:pPr marL="0" indent="0">
              <a:buFont typeface="Roboto Condensed Light"/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Designation : </a:t>
            </a:r>
            <a:r>
              <a:rPr lang="en-US" dirty="0">
                <a:latin typeface="Gabriola" pitchFamily="82" charset="0"/>
              </a:rPr>
              <a:t>-  </a:t>
            </a:r>
            <a:r>
              <a:rPr lang="en-US" dirty="0">
                <a:solidFill>
                  <a:schemeClr val="tx1"/>
                </a:solidFill>
                <a:latin typeface="Gabriola" pitchFamily="82" charset="0"/>
                <a:cs typeface="Times New Roman" pitchFamily="18" charset="0"/>
                <a:sym typeface="Arial"/>
              </a:rPr>
              <a:t>Tendering &amp; Budgeting Head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  <a:p>
            <a:pPr marL="0" indent="0">
              <a:buFont typeface="Roboto Condensed Light"/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Qualification : - B. Tech Civil Engineer </a:t>
            </a:r>
          </a:p>
          <a:p>
            <a:pPr marL="0" indent="0">
              <a:buFont typeface="Roboto Condensed Light"/>
              <a:buNone/>
            </a:pPr>
            <a:r>
              <a:rPr lang="en-US" dirty="0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Experience : - Around 15 </a:t>
            </a:r>
            <a:r>
              <a:rPr lang="en-US" dirty="0" err="1">
                <a:solidFill>
                  <a:schemeClr val="tx1"/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Yrs</a:t>
            </a:r>
            <a:endParaRPr lang="en-US" dirty="0">
              <a:solidFill>
                <a:schemeClr val="tx1"/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24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Team Details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270" name="Google Shape;270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  <p:sp>
        <p:nvSpPr>
          <p:cNvPr id="7" name="Google Shape;214;p13">
            <a:extLst>
              <a:ext uri="{FF2B5EF4-FFF2-40B4-BE49-F238E27FC236}">
                <a16:creationId xmlns:a16="http://schemas.microsoft.com/office/drawing/2014/main" xmlns="" id="{EDAEC5F3-2A44-48B1-AF91-F5B8ECE8DD54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8" name="Google Shape;267;p18">
            <a:extLst>
              <a:ext uri="{FF2B5EF4-FFF2-40B4-BE49-F238E27FC236}">
                <a16:creationId xmlns:a16="http://schemas.microsoft.com/office/drawing/2014/main" xmlns="" id="{C1A8FB25-EF3A-0ECE-02EB-38BB14BAEC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52550"/>
            <a:ext cx="4876800" cy="3790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dirty="0" err="1">
                <a:latin typeface="Gabriola" pitchFamily="82" charset="0"/>
              </a:rPr>
              <a:t>Sanjeevni</a:t>
            </a:r>
            <a:r>
              <a:rPr lang="en-US" dirty="0">
                <a:latin typeface="Gabriola" pitchFamily="82" charset="0"/>
              </a:rPr>
              <a:t> Gupta	-	Design Architect</a:t>
            </a:r>
          </a:p>
          <a:p>
            <a:pPr lvl="0" indent="-4572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dirty="0" err="1">
                <a:latin typeface="Gabriola" pitchFamily="82" charset="0"/>
              </a:rPr>
              <a:t>Sibtain</a:t>
            </a:r>
            <a:r>
              <a:rPr lang="en-US" dirty="0">
                <a:latin typeface="Gabriola" pitchFamily="82" charset="0"/>
              </a:rPr>
              <a:t> Khan	-	BDM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Aftab Alam	-	General Manager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 err="1">
                <a:latin typeface="Gabriola" pitchFamily="82" charset="0"/>
              </a:rPr>
              <a:t>Inteqhab</a:t>
            </a:r>
            <a:r>
              <a:rPr lang="en-US" dirty="0">
                <a:latin typeface="Gabriola" pitchFamily="82" charset="0"/>
              </a:rPr>
              <a:t> Alam 	-	General Manager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Farhan Khan	-	Sr. Project Manager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Tabrez Khan	-	Project Manager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Athar Alam	-	Sr. Project Engineer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Mehar Alam	-	Sr. Project Engineer</a:t>
            </a: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  <a:p>
            <a:pPr lvl="0" indent="-457200" algn="l" defTabSz="179388" rtl="0">
              <a:spcBef>
                <a:spcPts val="600"/>
              </a:spcBef>
              <a:spcAft>
                <a:spcPts val="0"/>
              </a:spcAft>
              <a:buAutoNum type="arabicPeriod" startAt="9"/>
              <a:tabLst>
                <a:tab pos="449263" algn="l"/>
              </a:tabLst>
            </a:pPr>
            <a:endParaRPr lang="en-US" dirty="0">
              <a:latin typeface="Gabriola" pitchFamily="82" charset="0"/>
            </a:endParaRPr>
          </a:p>
          <a:p>
            <a:pPr marL="0" lvl="0" indent="0" algn="l" defTabSz="179388" rtl="0">
              <a:spcBef>
                <a:spcPts val="600"/>
              </a:spcBef>
              <a:spcAft>
                <a:spcPts val="0"/>
              </a:spcAft>
              <a:buNone/>
              <a:tabLst>
                <a:tab pos="449263" algn="l"/>
              </a:tabLst>
            </a:pPr>
            <a:endParaRPr lang="en-US" dirty="0">
              <a:latin typeface="Gabriola" pitchFamily="82" charset="0"/>
            </a:endParaRPr>
          </a:p>
          <a:p>
            <a:pPr lvl="0" indent="-457200" algn="l" defTabSz="179388" rtl="0">
              <a:spcBef>
                <a:spcPts val="600"/>
              </a:spcBef>
              <a:spcAft>
                <a:spcPts val="0"/>
              </a:spcAft>
              <a:buAutoNum type="arabicPeriod" startAt="8"/>
              <a:tabLst>
                <a:tab pos="449263" algn="l"/>
              </a:tabLst>
            </a:pPr>
            <a:endParaRPr lang="en-US" dirty="0">
              <a:latin typeface="Gabriola" pitchFamily="82" charset="0"/>
            </a:endParaRPr>
          </a:p>
          <a:p>
            <a:pPr lvl="0" indent="-4572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endParaRPr lang="en-US" dirty="0">
              <a:latin typeface="Gabriola" pitchFamily="82" charset="0"/>
            </a:endParaRPr>
          </a:p>
        </p:txBody>
      </p:sp>
      <p:sp>
        <p:nvSpPr>
          <p:cNvPr id="9" name="Google Shape;267;p18">
            <a:extLst>
              <a:ext uri="{FF2B5EF4-FFF2-40B4-BE49-F238E27FC236}">
                <a16:creationId xmlns:a16="http://schemas.microsoft.com/office/drawing/2014/main" xmlns="" id="{A7E11F21-44E2-6674-B40E-C8646B2C0C0E}"/>
              </a:ext>
            </a:extLst>
          </p:cNvPr>
          <p:cNvSpPr txBox="1">
            <a:spLocks/>
          </p:cNvSpPr>
          <p:nvPr/>
        </p:nvSpPr>
        <p:spPr>
          <a:xfrm>
            <a:off x="4484239" y="1269590"/>
            <a:ext cx="4648200" cy="379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indent="-457200">
              <a:buFont typeface="Roboto Condensed Light"/>
              <a:buAutoNum type="arabicPeriod"/>
            </a:pPr>
            <a:r>
              <a:rPr lang="en-US" dirty="0" err="1">
                <a:latin typeface="Gabriola" pitchFamily="82" charset="0"/>
              </a:rPr>
              <a:t>Afroz</a:t>
            </a:r>
            <a:r>
              <a:rPr lang="en-US" dirty="0">
                <a:latin typeface="Gabriola" pitchFamily="82" charset="0"/>
              </a:rPr>
              <a:t> Ahmed	-	Sr. Project Engineer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 err="1">
                <a:latin typeface="Gabriola" pitchFamily="82" charset="0"/>
              </a:rPr>
              <a:t>Khawar</a:t>
            </a:r>
            <a:r>
              <a:rPr lang="en-US" dirty="0">
                <a:latin typeface="Gabriola" pitchFamily="82" charset="0"/>
              </a:rPr>
              <a:t> Khan	-	Sr. 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Shaf Faisal	-	 Sr. 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Vijay </a:t>
            </a:r>
            <a:r>
              <a:rPr lang="en-US" dirty="0" err="1">
                <a:latin typeface="Gabriola" pitchFamily="82" charset="0"/>
              </a:rPr>
              <a:t>Bansiwal</a:t>
            </a:r>
            <a:r>
              <a:rPr lang="en-US" dirty="0">
                <a:latin typeface="Gabriola" pitchFamily="82" charset="0"/>
              </a:rPr>
              <a:t>	-	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Nikita Dubey	-	 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 err="1">
                <a:latin typeface="Gabriola" pitchFamily="82" charset="0"/>
              </a:rPr>
              <a:t>Mahroof</a:t>
            </a:r>
            <a:r>
              <a:rPr lang="en-US" dirty="0">
                <a:latin typeface="Gabriola" pitchFamily="82" charset="0"/>
              </a:rPr>
              <a:t> Ahmad	-	 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Asif Khan	-	 Quantity Surveyor</a:t>
            </a:r>
          </a:p>
          <a:p>
            <a:pPr indent="-457200">
              <a:buFont typeface="Roboto Condensed Light"/>
              <a:buAutoNum type="arabicPeriod"/>
            </a:pPr>
            <a:r>
              <a:rPr lang="en-US" dirty="0">
                <a:latin typeface="Gabriola" pitchFamily="82" charset="0"/>
              </a:rPr>
              <a:t>Anas Khan	-	 Quantity Surveyor</a:t>
            </a: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  <a:p>
            <a:pPr indent="-457200">
              <a:buFont typeface="Roboto Condensed Light"/>
              <a:buAutoNum type="arabicPeriod"/>
            </a:pPr>
            <a:endParaRPr lang="en-US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5ED86BF2-BDF3-4470-854A-DF86D6BA7433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4" name="Google Shape;268;p18">
            <a:extLst>
              <a:ext uri="{FF2B5EF4-FFF2-40B4-BE49-F238E27FC236}">
                <a16:creationId xmlns:a16="http://schemas.microsoft.com/office/drawing/2014/main" xmlns="" id="{0C29C842-561D-98B5-EADB-C9A7A68C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Key Personnel Experience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5" name="Google Shape;267;p18">
            <a:extLst>
              <a:ext uri="{FF2B5EF4-FFF2-40B4-BE49-F238E27FC236}">
                <a16:creationId xmlns:a16="http://schemas.microsoft.com/office/drawing/2014/main" xmlns="" id="{83EE3970-1CB7-4203-AD19-B11EE20346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348" y="1123950"/>
            <a:ext cx="4251852" cy="3979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abriola" pitchFamily="82" charset="0"/>
              </a:rPr>
              <a:t>Sahar Alam 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1600" dirty="0">
                <a:latin typeface="Gabriola" pitchFamily="82" charset="0"/>
              </a:rPr>
              <a:t>Managing Director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 defTabSz="914400" eaLnBrk="1" hangingPunct="1">
              <a:buNone/>
            </a:pPr>
            <a:r>
              <a:rPr lang="en-US" altLang="en-US" sz="1600" dirty="0">
                <a:latin typeface="Gabriola" pitchFamily="82" charset="0"/>
              </a:rPr>
              <a:t>Around 25 years of experience  in the Civil Industry. He has played an instrumental role in  delivering a number of real estate projects across India like Hospitals, Hotels, High Rise Buildings, Commercial &amp; Industrial Projects. </a:t>
            </a:r>
          </a:p>
          <a:p>
            <a:pPr marL="0" indent="0" algn="just">
              <a:buNone/>
            </a:pPr>
            <a:r>
              <a:rPr lang="en-IN" sz="1600" dirty="0">
                <a:latin typeface="Gabriola" pitchFamily="82" charset="0"/>
              </a:rPr>
              <a:t>He has associated and offered his services to some of the Big projects like, </a:t>
            </a:r>
            <a:r>
              <a:rPr lang="en-IN" sz="1600" b="1" dirty="0" err="1">
                <a:latin typeface="Gabriola" pitchFamily="82" charset="0"/>
              </a:rPr>
              <a:t>Medanta</a:t>
            </a:r>
            <a:r>
              <a:rPr lang="en-IN" sz="1600" b="1" dirty="0">
                <a:latin typeface="Gabriola" pitchFamily="82" charset="0"/>
              </a:rPr>
              <a:t> Hospital Gurgaon,, Amrita Hospital Faridabad, Alchemist </a:t>
            </a:r>
            <a:r>
              <a:rPr lang="en-IN" sz="1600" b="1" dirty="0" err="1">
                <a:latin typeface="Gabriola" pitchFamily="82" charset="0"/>
              </a:rPr>
              <a:t>Punchkula</a:t>
            </a:r>
            <a:r>
              <a:rPr lang="en-IN" sz="1600" b="1" dirty="0">
                <a:latin typeface="Gabriola" pitchFamily="82" charset="0"/>
              </a:rPr>
              <a:t>, Select City Walk New Delhi</a:t>
            </a:r>
            <a:r>
              <a:rPr lang="en-IN" sz="1600" dirty="0">
                <a:latin typeface="Gabriola" pitchFamily="82" charset="0"/>
              </a:rPr>
              <a:t> and list goes on</a:t>
            </a:r>
            <a:r>
              <a:rPr lang="en-IN" sz="1800" dirty="0">
                <a:latin typeface="Gabriola" pitchFamily="82" charset="0"/>
              </a:rPr>
              <a:t>.</a:t>
            </a:r>
            <a:endParaRPr lang="en-US" altLang="en-US" sz="1800" dirty="0">
              <a:latin typeface="Gabriola" pitchFamily="82" charset="0"/>
            </a:endParaRPr>
          </a:p>
        </p:txBody>
      </p:sp>
      <p:sp>
        <p:nvSpPr>
          <p:cNvPr id="2" name="Google Shape;267;p18">
            <a:extLst>
              <a:ext uri="{FF2B5EF4-FFF2-40B4-BE49-F238E27FC236}">
                <a16:creationId xmlns:a16="http://schemas.microsoft.com/office/drawing/2014/main" xmlns="" id="{E208E9EF-A05F-F2AE-F4E9-907DD219EE25}"/>
              </a:ext>
            </a:extLst>
          </p:cNvPr>
          <p:cNvSpPr txBox="1">
            <a:spLocks/>
          </p:cNvSpPr>
          <p:nvPr/>
        </p:nvSpPr>
        <p:spPr>
          <a:xfrm>
            <a:off x="4892148" y="1141898"/>
            <a:ext cx="4251852" cy="394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abriola" pitchFamily="82" charset="0"/>
              </a:rPr>
              <a:t>Moinuddin Ahmed Khan</a:t>
            </a:r>
          </a:p>
          <a:p>
            <a:pPr marL="0" indent="0" algn="just">
              <a:buFont typeface="Roboto Condensed Light"/>
              <a:buNone/>
            </a:pPr>
            <a:r>
              <a:rPr lang="en-US" altLang="en-US" sz="1600" dirty="0">
                <a:latin typeface="Gabriola" pitchFamily="82" charset="0"/>
              </a:rPr>
              <a:t>Chief Technical Officer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 defTabSz="914400" eaLnBrk="1" hangingPunct="1">
              <a:buNone/>
            </a:pPr>
            <a:r>
              <a:rPr lang="en-US" altLang="en-US" sz="1600" dirty="0">
                <a:latin typeface="Gabriola" pitchFamily="82" charset="0"/>
              </a:rPr>
              <a:t>Above 25 years of experience  in the Civil Industry. He has done multiples Projects like Hospital, Hotels, High Rise Buildings &amp; Commercial office Buildings.</a:t>
            </a:r>
          </a:p>
          <a:p>
            <a:pPr marL="0" indent="0" algn="just">
              <a:buNone/>
            </a:pPr>
            <a:r>
              <a:rPr lang="en-IN" sz="1600" dirty="0">
                <a:latin typeface="Gabriola" pitchFamily="82" charset="0"/>
              </a:rPr>
              <a:t>He has associated to some of the Big projects like, </a:t>
            </a:r>
            <a:r>
              <a:rPr lang="en-IN" sz="1600" b="1" dirty="0" err="1">
                <a:latin typeface="Gabriola" pitchFamily="82" charset="0"/>
              </a:rPr>
              <a:t>Medanta</a:t>
            </a:r>
            <a:r>
              <a:rPr lang="en-IN" sz="1600" b="1" dirty="0">
                <a:latin typeface="Gabriola" pitchFamily="82" charset="0"/>
              </a:rPr>
              <a:t> Hospital </a:t>
            </a:r>
            <a:r>
              <a:rPr lang="en-IN" sz="1600" b="1" dirty="0" err="1">
                <a:latin typeface="Gabriola" pitchFamily="82" charset="0"/>
              </a:rPr>
              <a:t>Gurgaon,,Godrej</a:t>
            </a:r>
            <a:r>
              <a:rPr lang="en-IN" sz="1600" b="1" dirty="0">
                <a:latin typeface="Gabriola" pitchFamily="82" charset="0"/>
              </a:rPr>
              <a:t> Properties </a:t>
            </a:r>
            <a:r>
              <a:rPr lang="en-IN" sz="1600" dirty="0">
                <a:latin typeface="Gabriola" pitchFamily="82" charset="0"/>
              </a:rPr>
              <a:t>and list goes on</a:t>
            </a:r>
            <a:r>
              <a:rPr lang="en-IN" sz="1800" dirty="0">
                <a:latin typeface="Gabriola" pitchFamily="82" charset="0"/>
              </a:rPr>
              <a:t>.</a:t>
            </a:r>
            <a:endParaRPr lang="en-US" altLang="en-US" sz="1800" dirty="0">
              <a:latin typeface="Gabriola" pitchFamily="82" charset="0"/>
            </a:endParaRPr>
          </a:p>
          <a:p>
            <a:pPr marL="0" indent="0" algn="just">
              <a:buFont typeface="Roboto Condensed Light"/>
              <a:buNone/>
            </a:pPr>
            <a:r>
              <a:rPr lang="en-GB" sz="1600" dirty="0">
                <a:latin typeface="Gabriola" pitchFamily="82" charset="0"/>
              </a:rPr>
              <a:t>.</a:t>
            </a:r>
          </a:p>
          <a:p>
            <a:pPr marL="0" indent="0" algn="just">
              <a:buFont typeface="Roboto Condensed Light"/>
              <a:buNone/>
            </a:pPr>
            <a:endParaRPr lang="en-US" altLang="en-US" sz="16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5ED86BF2-BDF3-4470-854A-DF86D6BA7433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4" name="Google Shape;268;p18">
            <a:extLst>
              <a:ext uri="{FF2B5EF4-FFF2-40B4-BE49-F238E27FC236}">
                <a16:creationId xmlns:a16="http://schemas.microsoft.com/office/drawing/2014/main" xmlns="" id="{0C29C842-561D-98B5-EADB-C9A7A68C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Key Personnel Experience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9" name="Google Shape;267;p18">
            <a:extLst>
              <a:ext uri="{FF2B5EF4-FFF2-40B4-BE49-F238E27FC236}">
                <a16:creationId xmlns:a16="http://schemas.microsoft.com/office/drawing/2014/main" xmlns="" id="{144028D6-0645-718C-1A8A-2DEE557653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2148" y="1123950"/>
            <a:ext cx="4251852" cy="3979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abriola" pitchFamily="82" charset="0"/>
              </a:rPr>
              <a:t>Mohammad </a:t>
            </a:r>
            <a:r>
              <a:rPr lang="en-US" sz="1800" b="1" dirty="0" err="1">
                <a:latin typeface="Gabriola" pitchFamily="82" charset="0"/>
              </a:rPr>
              <a:t>Shaif</a:t>
            </a:r>
            <a:r>
              <a:rPr lang="en-US" sz="1800" b="1" dirty="0">
                <a:latin typeface="Gabriola" pitchFamily="82" charset="0"/>
              </a:rPr>
              <a:t> Ali 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1600" dirty="0">
                <a:latin typeface="Gabriola" pitchFamily="82" charset="0"/>
              </a:rPr>
              <a:t>MEP Head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 defTabSz="914400" eaLnBrk="1" hangingPunct="1">
              <a:buNone/>
            </a:pPr>
            <a:r>
              <a:rPr lang="en-US" altLang="en-US" sz="1600" dirty="0">
                <a:latin typeface="Gabriola" pitchFamily="82" charset="0"/>
              </a:rPr>
              <a:t>Above 13 years of experience  in the MEP works. He has done multiples Projects like Hospitals, Hotels, High Rise Buildings &amp; Commercial office Buildings. </a:t>
            </a:r>
          </a:p>
          <a:p>
            <a:pPr marL="0" indent="0" algn="just">
              <a:buNone/>
            </a:pPr>
            <a:r>
              <a:rPr lang="en-IN" sz="1600" dirty="0">
                <a:latin typeface="Gabriola" pitchFamily="82" charset="0"/>
              </a:rPr>
              <a:t>He has associated to some of the Big Projects like, </a:t>
            </a:r>
            <a:r>
              <a:rPr lang="en-IN" sz="1600" dirty="0" err="1">
                <a:latin typeface="Gabriola" pitchFamily="82" charset="0"/>
              </a:rPr>
              <a:t>Bhutani</a:t>
            </a:r>
            <a:r>
              <a:rPr lang="en-IN" sz="1600" dirty="0">
                <a:latin typeface="Gabriola" pitchFamily="82" charset="0"/>
              </a:rPr>
              <a:t> Infra, Good Living </a:t>
            </a:r>
            <a:r>
              <a:rPr lang="en-IN" sz="1600" dirty="0" err="1">
                <a:latin typeface="Gabriola" pitchFamily="82" charset="0"/>
              </a:rPr>
              <a:t>Bhutani</a:t>
            </a:r>
            <a:r>
              <a:rPr lang="en-IN" sz="1600" dirty="0">
                <a:latin typeface="Gabriola" pitchFamily="82" charset="0"/>
              </a:rPr>
              <a:t> High end residence, Godrej South Estate, Godrej Habitat, OSP Farm House, ASP Farm House, </a:t>
            </a:r>
            <a:r>
              <a:rPr lang="en-IN" sz="1600" dirty="0" err="1">
                <a:latin typeface="Gabriola" pitchFamily="82" charset="0"/>
              </a:rPr>
              <a:t>Kartick</a:t>
            </a:r>
            <a:r>
              <a:rPr lang="en-IN" sz="1600" dirty="0">
                <a:latin typeface="Gabriola" pitchFamily="82" charset="0"/>
              </a:rPr>
              <a:t> Nagpal Farm House, </a:t>
            </a:r>
            <a:r>
              <a:rPr lang="en-IN" sz="1600" dirty="0" err="1">
                <a:latin typeface="Gabriola" pitchFamily="82" charset="0"/>
              </a:rPr>
              <a:t>Merigold</a:t>
            </a:r>
            <a:r>
              <a:rPr lang="en-IN" sz="1600" dirty="0">
                <a:latin typeface="Gabriola" pitchFamily="82" charset="0"/>
              </a:rPr>
              <a:t> Residence, </a:t>
            </a:r>
            <a:r>
              <a:rPr lang="en-IN" sz="1600" dirty="0" err="1">
                <a:latin typeface="Gabriola" pitchFamily="82" charset="0"/>
              </a:rPr>
              <a:t>Omaxe</a:t>
            </a:r>
            <a:r>
              <a:rPr lang="en-IN" sz="1600" dirty="0">
                <a:latin typeface="Gabriola" pitchFamily="82" charset="0"/>
              </a:rPr>
              <a:t> and list goes on</a:t>
            </a:r>
            <a:r>
              <a:rPr lang="en-IN" sz="1800" dirty="0">
                <a:latin typeface="Gabriola" pitchFamily="82" charset="0"/>
              </a:rPr>
              <a:t>.</a:t>
            </a:r>
            <a:endParaRPr lang="en-US" altLang="en-US" sz="1800" dirty="0">
              <a:latin typeface="Gabriola" pitchFamily="82" charset="0"/>
            </a:endParaRPr>
          </a:p>
        </p:txBody>
      </p:sp>
      <p:sp>
        <p:nvSpPr>
          <p:cNvPr id="2" name="Google Shape;267;p18">
            <a:extLst>
              <a:ext uri="{FF2B5EF4-FFF2-40B4-BE49-F238E27FC236}">
                <a16:creationId xmlns:a16="http://schemas.microsoft.com/office/drawing/2014/main" xmlns="" id="{1C1C82EF-3840-A348-A778-EBE65FC35736}"/>
              </a:ext>
            </a:extLst>
          </p:cNvPr>
          <p:cNvSpPr txBox="1">
            <a:spLocks/>
          </p:cNvSpPr>
          <p:nvPr/>
        </p:nvSpPr>
        <p:spPr>
          <a:xfrm>
            <a:off x="0" y="1158775"/>
            <a:ext cx="4251852" cy="394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en-US" sz="1800" b="1" dirty="0" err="1">
                <a:latin typeface="Gabriola" pitchFamily="82" charset="0"/>
              </a:rPr>
              <a:t>Ruhil</a:t>
            </a:r>
            <a:r>
              <a:rPr lang="en-US" sz="1800" b="1" dirty="0">
                <a:latin typeface="Gabriola" pitchFamily="82" charset="0"/>
              </a:rPr>
              <a:t> Khan</a:t>
            </a:r>
          </a:p>
          <a:p>
            <a:pPr marL="0" indent="0" algn="just">
              <a:buFont typeface="Roboto Condensed Light"/>
              <a:buNone/>
            </a:pPr>
            <a:r>
              <a:rPr lang="en-US" altLang="en-US" sz="1600" dirty="0">
                <a:latin typeface="Gabriola" pitchFamily="82" charset="0"/>
              </a:rPr>
              <a:t>General Manager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>
              <a:buFont typeface="Roboto Condensed Light"/>
              <a:buNone/>
            </a:pPr>
            <a:r>
              <a:rPr lang="en-US" altLang="en-US" sz="1600" dirty="0">
                <a:latin typeface="Gabriola" pitchFamily="82" charset="0"/>
              </a:rPr>
              <a:t>Around 22 years of experience  in the Civil Industry. He was acting as </a:t>
            </a:r>
            <a:r>
              <a:rPr lang="en-GB" sz="1600" dirty="0">
                <a:latin typeface="Gabriola" pitchFamily="82" charset="0"/>
              </a:rPr>
              <a:t>a Project head controlling &amp; Managing the Project in coordination with all stakeholder since commencement to completion with refrain from hiccups of Design, drawing, cash flow, execution, contractual lacunas for Civil, MEP &amp; finishing works of Green field as well as high end finishes Projects like </a:t>
            </a:r>
            <a:r>
              <a:rPr lang="en-GB" sz="1600" b="1" dirty="0">
                <a:latin typeface="Gabriola" pitchFamily="82" charset="0"/>
              </a:rPr>
              <a:t>Hotel Project, Residential, Commercial Project &amp; IT Towers </a:t>
            </a:r>
            <a:r>
              <a:rPr lang="en-GB" sz="1600" dirty="0">
                <a:latin typeface="Gabriola" pitchFamily="82" charset="0"/>
              </a:rPr>
              <a:t>independently. He has associated to some of the Big Projects like </a:t>
            </a:r>
            <a:r>
              <a:rPr lang="en-GB" sz="1600" dirty="0" err="1">
                <a:latin typeface="Gabriola" pitchFamily="82" charset="0"/>
              </a:rPr>
              <a:t>Radison</a:t>
            </a:r>
            <a:r>
              <a:rPr lang="en-GB" sz="1600" dirty="0">
                <a:latin typeface="Gabriola" pitchFamily="82" charset="0"/>
              </a:rPr>
              <a:t> Hotel Ghaziabad,</a:t>
            </a:r>
          </a:p>
          <a:p>
            <a:pPr marL="0" indent="0" algn="just">
              <a:buFont typeface="Roboto Condensed Light"/>
              <a:buNone/>
            </a:pPr>
            <a:endParaRPr lang="en-US" altLang="en-US" sz="16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8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5ED86BF2-BDF3-4470-854A-DF86D6BA7433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  <p:sp>
        <p:nvSpPr>
          <p:cNvPr id="4" name="Google Shape;268;p18">
            <a:extLst>
              <a:ext uri="{FF2B5EF4-FFF2-40B4-BE49-F238E27FC236}">
                <a16:creationId xmlns:a16="http://schemas.microsoft.com/office/drawing/2014/main" xmlns="" id="{0C29C842-561D-98B5-EADB-C9A7A68C3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Gabriola" pitchFamily="82" charset="0"/>
              </a:rPr>
              <a:t>Key Personnel Experience</a:t>
            </a:r>
            <a:endParaRPr sz="2500" dirty="0">
              <a:latin typeface="Gabriola" pitchFamily="82" charset="0"/>
            </a:endParaRPr>
          </a:p>
        </p:txBody>
      </p:sp>
      <p:sp>
        <p:nvSpPr>
          <p:cNvPr id="9" name="Google Shape;267;p18">
            <a:extLst>
              <a:ext uri="{FF2B5EF4-FFF2-40B4-BE49-F238E27FC236}">
                <a16:creationId xmlns:a16="http://schemas.microsoft.com/office/drawing/2014/main" xmlns="" id="{144028D6-0645-718C-1A8A-2DEE557653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2148" y="1123950"/>
            <a:ext cx="4251852" cy="3979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Gabriola" pitchFamily="82" charset="0"/>
              </a:rPr>
              <a:t>Mohd</a:t>
            </a:r>
            <a:r>
              <a:rPr lang="en-US" sz="1800" b="1" dirty="0">
                <a:latin typeface="Gabriola" pitchFamily="82" charset="0"/>
              </a:rPr>
              <a:t> Shoaib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sz="1600" dirty="0">
                <a:latin typeface="Gabriola" pitchFamily="82" charset="0"/>
              </a:rPr>
              <a:t>Tendering &amp; Costing  Head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 defTabSz="914400" eaLnBrk="1" hangingPunct="1">
              <a:buNone/>
            </a:pPr>
            <a:r>
              <a:rPr lang="en-US" altLang="en-US" sz="1600" dirty="0">
                <a:latin typeface="Gabriola" pitchFamily="82" charset="0"/>
              </a:rPr>
              <a:t>Above 15 years of experience in the Civil works. He has done multiples Projects like High Rise Residential, Hospitals &amp; Commercial Buildings. </a:t>
            </a:r>
          </a:p>
          <a:p>
            <a:pPr marL="0" indent="0" algn="just">
              <a:buNone/>
            </a:pPr>
            <a:r>
              <a:rPr lang="en-IN" sz="1600" dirty="0">
                <a:latin typeface="Gabriola" pitchFamily="82" charset="0"/>
              </a:rPr>
              <a:t>He has associated to some of the Big Projects like </a:t>
            </a:r>
            <a:r>
              <a:rPr lang="en-IN" sz="1600" dirty="0" err="1">
                <a:latin typeface="Gabriola" pitchFamily="82" charset="0"/>
              </a:rPr>
              <a:t>Bhutani</a:t>
            </a:r>
            <a:r>
              <a:rPr lang="en-IN" sz="1600" dirty="0">
                <a:latin typeface="Gabriola" pitchFamily="82" charset="0"/>
              </a:rPr>
              <a:t> Infra, Good Living </a:t>
            </a:r>
            <a:r>
              <a:rPr lang="en-IN" sz="1600" dirty="0" err="1">
                <a:latin typeface="Gabriola" pitchFamily="82" charset="0"/>
              </a:rPr>
              <a:t>Bhutani</a:t>
            </a:r>
            <a:r>
              <a:rPr lang="en-IN" sz="1600" dirty="0">
                <a:latin typeface="Gabriola" pitchFamily="82" charset="0"/>
              </a:rPr>
              <a:t> High end residence, Godrej South Estate, Godrej Habitat, OSP Farm House, ASP Farm House, </a:t>
            </a:r>
            <a:r>
              <a:rPr lang="en-IN" sz="1600" dirty="0" err="1">
                <a:latin typeface="Gabriola" pitchFamily="82" charset="0"/>
              </a:rPr>
              <a:t>Kartick</a:t>
            </a:r>
            <a:r>
              <a:rPr lang="en-IN" sz="1600" dirty="0">
                <a:latin typeface="Gabriola" pitchFamily="82" charset="0"/>
              </a:rPr>
              <a:t> Nagpal Farm House, 6 Oak Drive Farm House, </a:t>
            </a:r>
            <a:r>
              <a:rPr lang="en-IN" sz="1600" dirty="0" err="1">
                <a:latin typeface="Gabriola" pitchFamily="82" charset="0"/>
              </a:rPr>
              <a:t>Camellieas</a:t>
            </a:r>
            <a:r>
              <a:rPr lang="en-IN" sz="1600" dirty="0">
                <a:latin typeface="Gabriola" pitchFamily="82" charset="0"/>
              </a:rPr>
              <a:t> Flat  HCL,  </a:t>
            </a:r>
            <a:r>
              <a:rPr lang="en-IN" sz="1600" dirty="0" err="1">
                <a:latin typeface="Gabriola" pitchFamily="82" charset="0"/>
              </a:rPr>
              <a:t>Omaxe</a:t>
            </a:r>
            <a:r>
              <a:rPr lang="en-IN" sz="1600" dirty="0">
                <a:latin typeface="Gabriola" pitchFamily="82" charset="0"/>
              </a:rPr>
              <a:t> and list goes on.</a:t>
            </a:r>
            <a:endParaRPr lang="en-US" altLang="en-US" sz="1800" dirty="0">
              <a:latin typeface="Gabriola" pitchFamily="82" charset="0"/>
            </a:endParaRPr>
          </a:p>
        </p:txBody>
      </p:sp>
      <p:sp>
        <p:nvSpPr>
          <p:cNvPr id="2" name="Google Shape;267;p18">
            <a:extLst>
              <a:ext uri="{FF2B5EF4-FFF2-40B4-BE49-F238E27FC236}">
                <a16:creationId xmlns:a16="http://schemas.microsoft.com/office/drawing/2014/main" xmlns="" id="{1C1C82EF-3840-A348-A778-EBE65FC35736}"/>
              </a:ext>
            </a:extLst>
          </p:cNvPr>
          <p:cNvSpPr txBox="1">
            <a:spLocks/>
          </p:cNvSpPr>
          <p:nvPr/>
        </p:nvSpPr>
        <p:spPr>
          <a:xfrm>
            <a:off x="0" y="1158775"/>
            <a:ext cx="4251852" cy="394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en-US" sz="1800" b="1" dirty="0">
                <a:latin typeface="Gabriola" pitchFamily="82" charset="0"/>
              </a:rPr>
              <a:t>Zafar Iqbal</a:t>
            </a:r>
          </a:p>
          <a:p>
            <a:pPr marL="0" indent="0" algn="just">
              <a:buFont typeface="Roboto Condensed Light"/>
              <a:buNone/>
            </a:pPr>
            <a:r>
              <a:rPr lang="en-US" altLang="en-US" sz="1600" dirty="0">
                <a:latin typeface="Gabriola" pitchFamily="82" charset="0"/>
              </a:rPr>
              <a:t>Sr. Project Manager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</a:t>
            </a:r>
          </a:p>
          <a:p>
            <a:pPr marL="0" indent="0" algn="just">
              <a:buFont typeface="Roboto Condensed Light"/>
              <a:buNone/>
            </a:pPr>
            <a:r>
              <a:rPr lang="en-US" altLang="en-US" sz="1600" dirty="0">
                <a:latin typeface="Gabriola" pitchFamily="82" charset="0"/>
              </a:rPr>
              <a:t>Around 16 years of experience  in the Civil Industry. He was acting as </a:t>
            </a:r>
            <a:r>
              <a:rPr lang="en-GB" sz="1600" dirty="0">
                <a:latin typeface="Gabriola" pitchFamily="82" charset="0"/>
              </a:rPr>
              <a:t>a Sr. Project Engineer. He has done multiples projects like </a:t>
            </a:r>
            <a:r>
              <a:rPr lang="en-GB" sz="1600" b="1" dirty="0">
                <a:latin typeface="Gabriola" pitchFamily="82" charset="0"/>
              </a:rPr>
              <a:t>High Rise</a:t>
            </a:r>
            <a:r>
              <a:rPr lang="en-GB" sz="1600" dirty="0">
                <a:latin typeface="Gabriola" pitchFamily="82" charset="0"/>
              </a:rPr>
              <a:t> </a:t>
            </a:r>
            <a:r>
              <a:rPr lang="en-GB" sz="1600" b="1" dirty="0">
                <a:latin typeface="Gabriola" pitchFamily="82" charset="0"/>
              </a:rPr>
              <a:t>Residential, Industrial, Airports, Container Yards  &amp; Commercial Project </a:t>
            </a:r>
            <a:r>
              <a:rPr lang="en-GB" sz="1600" dirty="0">
                <a:latin typeface="Gabriola" pitchFamily="82" charset="0"/>
              </a:rPr>
              <a:t>independently.</a:t>
            </a:r>
          </a:p>
          <a:p>
            <a:pPr marL="0" indent="0" algn="just">
              <a:buFont typeface="Roboto Condensed Light"/>
              <a:buNone/>
            </a:pPr>
            <a:endParaRPr lang="en-US" altLang="en-US" sz="1600" dirty="0">
              <a:latin typeface="Gabriola" pitchFamily="82" charset="0"/>
            </a:endParaRPr>
          </a:p>
        </p:txBody>
      </p:sp>
      <p:sp>
        <p:nvSpPr>
          <p:cNvPr id="3" name="Google Shape;267;p18">
            <a:extLst>
              <a:ext uri="{FF2B5EF4-FFF2-40B4-BE49-F238E27FC236}">
                <a16:creationId xmlns:a16="http://schemas.microsoft.com/office/drawing/2014/main" xmlns="" id="{893E987F-8CCA-289D-31E8-7243664F62C6}"/>
              </a:ext>
            </a:extLst>
          </p:cNvPr>
          <p:cNvSpPr txBox="1">
            <a:spLocks/>
          </p:cNvSpPr>
          <p:nvPr/>
        </p:nvSpPr>
        <p:spPr>
          <a:xfrm>
            <a:off x="0" y="3105150"/>
            <a:ext cx="4251852" cy="20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en-US" sz="1800" b="1" dirty="0">
                <a:latin typeface="Gabriola" pitchFamily="82" charset="0"/>
              </a:rPr>
              <a:t>Bilal Ahmed Zuberi</a:t>
            </a:r>
          </a:p>
          <a:p>
            <a:pPr marL="0" indent="0" algn="just">
              <a:buNone/>
            </a:pPr>
            <a:r>
              <a:rPr lang="en-US" altLang="en-US" sz="1600" dirty="0">
                <a:latin typeface="Gabriola" pitchFamily="82" charset="0"/>
              </a:rPr>
              <a:t>HVAC Head of </a:t>
            </a:r>
            <a:r>
              <a:rPr lang="en-US" altLang="en-US" sz="1600" dirty="0" err="1">
                <a:latin typeface="Gabriola" pitchFamily="82" charset="0"/>
              </a:rPr>
              <a:t>Consave</a:t>
            </a:r>
            <a:r>
              <a:rPr lang="en-US" altLang="en-US" sz="1600" dirty="0">
                <a:latin typeface="Gabriola" pitchFamily="82" charset="0"/>
              </a:rPr>
              <a:t> Consultants Pvt. Ltd. </a:t>
            </a:r>
          </a:p>
          <a:p>
            <a:pPr marL="0" indent="0" algn="just">
              <a:buNone/>
            </a:pPr>
            <a:r>
              <a:rPr lang="en-US" altLang="en-US" sz="1600" dirty="0">
                <a:latin typeface="Gabriola" pitchFamily="82" charset="0"/>
              </a:rPr>
              <a:t>Around 10 years of experience in the HVAC Industry. He was acting as </a:t>
            </a:r>
            <a:r>
              <a:rPr lang="en-GB" sz="1600" dirty="0">
                <a:latin typeface="Gabriola" pitchFamily="82" charset="0"/>
              </a:rPr>
              <a:t>a Sr. Project Engineer. He has done multiples projects like </a:t>
            </a:r>
            <a:r>
              <a:rPr lang="en-GB" sz="1600" b="1" dirty="0" err="1">
                <a:latin typeface="Gabriola" pitchFamily="82" charset="0"/>
              </a:rPr>
              <a:t>Jaipuria</a:t>
            </a:r>
            <a:r>
              <a:rPr lang="en-GB" sz="1600" b="1" dirty="0">
                <a:latin typeface="Gabriola" pitchFamily="82" charset="0"/>
              </a:rPr>
              <a:t> Farm House, </a:t>
            </a:r>
            <a:r>
              <a:rPr lang="en-GB" sz="1600" b="1" dirty="0" err="1">
                <a:latin typeface="Gabriola" pitchFamily="82" charset="0"/>
              </a:rPr>
              <a:t>Kartick</a:t>
            </a:r>
            <a:r>
              <a:rPr lang="en-GB" sz="1600" b="1" dirty="0">
                <a:latin typeface="Gabriola" pitchFamily="82" charset="0"/>
              </a:rPr>
              <a:t> Nagpal Farm House, 6 Oak Drive Farm House </a:t>
            </a:r>
            <a:r>
              <a:rPr lang="en-GB" sz="1600" dirty="0">
                <a:latin typeface="Gabriola" pitchFamily="82" charset="0"/>
              </a:rPr>
              <a:t>independently.</a:t>
            </a:r>
          </a:p>
          <a:p>
            <a:pPr marL="0" indent="0" algn="just">
              <a:buFont typeface="Roboto Condensed Light"/>
              <a:buNone/>
            </a:pPr>
            <a:endParaRPr lang="en-US" altLang="en-US" sz="16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59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000000"/>
              </a:buClr>
              <a:buFont typeface="Arial"/>
              <a:buNone/>
            </a:pPr>
            <a:r>
              <a:rPr lang="en" sz="2200" dirty="0">
                <a:solidFill>
                  <a:schemeClr val="bg1">
                    <a:lumMod val="95000"/>
                  </a:schemeClr>
                </a:solidFill>
                <a:latin typeface="Gabriola" pitchFamily="82" charset="0"/>
                <a:ea typeface="Arial"/>
                <a:cs typeface="Times New Roman" pitchFamily="18" charset="0"/>
                <a:sym typeface="Arial"/>
              </a:rPr>
              <a:t>OUR SERVICES</a:t>
            </a:r>
            <a:endParaRPr lang="en-US" sz="2200" dirty="0">
              <a:solidFill>
                <a:schemeClr val="bg1">
                  <a:lumMod val="95000"/>
                </a:schemeClr>
              </a:solidFill>
              <a:latin typeface="Gabriola" pitchFamily="82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graphicFrame>
        <p:nvGraphicFramePr>
          <p:cNvPr id="26" name="Content Placeholder 4" descr="Ascending Picture Accent Proces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35996794"/>
              </p:ext>
            </p:extLst>
          </p:nvPr>
        </p:nvGraphicFramePr>
        <p:xfrm>
          <a:off x="762000" y="528282"/>
          <a:ext cx="6629400" cy="4615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214;p13">
            <a:extLst>
              <a:ext uri="{FF2B5EF4-FFF2-40B4-BE49-F238E27FC236}">
                <a16:creationId xmlns:a16="http://schemas.microsoft.com/office/drawing/2014/main" xmlns="" id="{5ED86BF2-BDF3-4470-854A-DF86D6BA7433}"/>
              </a:ext>
            </a:extLst>
          </p:cNvPr>
          <p:cNvSpPr txBox="1">
            <a:spLocks/>
          </p:cNvSpPr>
          <p:nvPr/>
        </p:nvSpPr>
        <p:spPr>
          <a:xfrm>
            <a:off x="6629400" y="0"/>
            <a:ext cx="251460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en-US" sz="1500" dirty="0" err="1">
                <a:latin typeface="Swis721 BdCnOul BT" panose="04020704030B03040203" pitchFamily="82" charset="0"/>
                <a:cs typeface="Vrinda" panose="020B0502040204020203" pitchFamily="34" charset="0"/>
              </a:rPr>
              <a:t>Consave</a:t>
            </a:r>
            <a:r>
              <a:rPr lang="en-US" sz="1500" dirty="0">
                <a:latin typeface="Swis721 BdCnOul BT" panose="04020704030B03040203" pitchFamily="82" charset="0"/>
                <a:cs typeface="Vrinda" panose="020B0502040204020203" pitchFamily="34" charset="0"/>
              </a:rPr>
              <a:t> Consultants Pvt. Ltd</a:t>
            </a:r>
          </a:p>
        </p:txBody>
      </p:sp>
    </p:spTree>
    <p:extLst>
      <p:ext uri="{BB962C8B-B14F-4D97-AF65-F5344CB8AC3E}">
        <p14:creationId xmlns:p14="http://schemas.microsoft.com/office/powerpoint/2010/main" xmlns="" val="2153877065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2060</Words>
  <Application>Microsoft Office PowerPoint</Application>
  <PresentationFormat>On-screen Show (16:9)</PresentationFormat>
  <Paragraphs>317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Gabriola</vt:lpstr>
      <vt:lpstr>Times New Roman</vt:lpstr>
      <vt:lpstr>Roboto Condensed Light</vt:lpstr>
      <vt:lpstr>Segoe UI Black</vt:lpstr>
      <vt:lpstr>Roboto Condensed</vt:lpstr>
      <vt:lpstr>Swis721 BdCnOul BT</vt:lpstr>
      <vt:lpstr>Vrinda</vt:lpstr>
      <vt:lpstr>Cambria</vt:lpstr>
      <vt:lpstr>Calibri</vt:lpstr>
      <vt:lpstr>Arvo</vt:lpstr>
      <vt:lpstr>Salerio template</vt:lpstr>
      <vt:lpstr>Slide 1</vt:lpstr>
      <vt:lpstr>Slide 2</vt:lpstr>
      <vt:lpstr>Key Personnel</vt:lpstr>
      <vt:lpstr>Key Personnel</vt:lpstr>
      <vt:lpstr>Team Details</vt:lpstr>
      <vt:lpstr>Key Personnel Experience</vt:lpstr>
      <vt:lpstr>Key Personnel Experience</vt:lpstr>
      <vt:lpstr>Key Personnel Experience</vt:lpstr>
      <vt:lpstr>OUR SERVICES</vt:lpstr>
      <vt:lpstr>Project Management</vt:lpstr>
      <vt:lpstr>Contract/Tender Management</vt:lpstr>
      <vt:lpstr>Technical &amp; Financial Bill Audit</vt:lpstr>
      <vt:lpstr>Quantity Surveying</vt:lpstr>
      <vt:lpstr>Cost Management</vt:lpstr>
      <vt:lpstr>Quality &amp; Safety Audit</vt:lpstr>
      <vt:lpstr>Schedule Management</vt:lpstr>
      <vt:lpstr>Value Engineering</vt:lpstr>
      <vt:lpstr>Projects In Hand  - PMC</vt:lpstr>
      <vt:lpstr>Projects In Hand  - PMC</vt:lpstr>
      <vt:lpstr>Projects In Hand  - Cost/Bill Audit/QS Consultant</vt:lpstr>
      <vt:lpstr>Slide 21</vt:lpstr>
      <vt:lpstr>Slide 22</vt:lpstr>
      <vt:lpstr>Slide 23</vt:lpstr>
      <vt:lpstr>Slide 24</vt:lpstr>
      <vt:lpstr>OUR CLIENTS</vt:lpstr>
      <vt:lpstr>OFFICE ADDRESS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IT-Desktop_14</dc:creator>
  <cp:lastModifiedBy>Computer-10</cp:lastModifiedBy>
  <cp:revision>238</cp:revision>
  <dcterms:modified xsi:type="dcterms:W3CDTF">2023-08-03T11:10:00Z</dcterms:modified>
</cp:coreProperties>
</file>